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6" r:id="rId2"/>
  </p:sldMasterIdLst>
  <p:notesMasterIdLst>
    <p:notesMasterId r:id="rId23"/>
  </p:notesMasterIdLst>
  <p:sldIdLst>
    <p:sldId id="256" r:id="rId3"/>
    <p:sldId id="332" r:id="rId4"/>
    <p:sldId id="313" r:id="rId5"/>
    <p:sldId id="363" r:id="rId6"/>
    <p:sldId id="362" r:id="rId7"/>
    <p:sldId id="364" r:id="rId8"/>
    <p:sldId id="365" r:id="rId9"/>
    <p:sldId id="366" r:id="rId10"/>
    <p:sldId id="367" r:id="rId11"/>
    <p:sldId id="368" r:id="rId12"/>
    <p:sldId id="369" r:id="rId13"/>
    <p:sldId id="370" r:id="rId14"/>
    <p:sldId id="371" r:id="rId15"/>
    <p:sldId id="372" r:id="rId16"/>
    <p:sldId id="373" r:id="rId17"/>
    <p:sldId id="374" r:id="rId18"/>
    <p:sldId id="375" r:id="rId19"/>
    <p:sldId id="376" r:id="rId20"/>
    <p:sldId id="377" r:id="rId21"/>
    <p:sldId id="333" r:id="rId22"/>
  </p:sldIdLst>
  <p:sldSz cx="24384000" cy="13716000"/>
  <p:notesSz cx="6797675" cy="9926638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6429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1pPr>
    <a:lvl2pPr marL="0" marR="0" indent="228600" algn="l" defTabSz="6429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2pPr>
    <a:lvl3pPr marL="0" marR="0" indent="457200" algn="l" defTabSz="6429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3pPr>
    <a:lvl4pPr marL="0" marR="0" indent="685800" algn="l" defTabSz="6429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4pPr>
    <a:lvl5pPr marL="0" marR="0" indent="914400" algn="l" defTabSz="6429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5pPr>
    <a:lvl6pPr marL="0" marR="0" indent="1143000" algn="l" defTabSz="6429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6pPr>
    <a:lvl7pPr marL="0" marR="0" indent="1371600" algn="l" defTabSz="6429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7pPr>
    <a:lvl8pPr marL="0" marR="0" indent="1600200" algn="l" defTabSz="6429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8pPr>
    <a:lvl9pPr marL="0" marR="0" indent="1828800" algn="l" defTabSz="6429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9pPr>
  </p:defaultTextStyle>
  <p:extLst>
    <p:ext uri="{521415D9-36F7-43E2-AB2F-B90AF26B5E84}">
      <p14:sectionLst xmlns:p14="http://schemas.microsoft.com/office/powerpoint/2010/main">
        <p14:section name="Introduction" id="{8377E44C-CD7D-4EA4-9D3E-33EB36591A9A}">
          <p14:sldIdLst>
            <p14:sldId id="256"/>
            <p14:sldId id="332"/>
            <p14:sldId id="313"/>
          </p14:sldIdLst>
        </p14:section>
        <p14:section name="Lesson 10" id="{03CF87D1-6E0E-46B6-9441-EA52E68058FF}">
          <p14:sldIdLst>
            <p14:sldId id="363"/>
            <p14:sldId id="362"/>
            <p14:sldId id="364"/>
            <p14:sldId id="365"/>
            <p14:sldId id="366"/>
            <p14:sldId id="367"/>
            <p14:sldId id="368"/>
            <p14:sldId id="369"/>
            <p14:sldId id="370"/>
            <p14:sldId id="371"/>
            <p14:sldId id="372"/>
            <p14:sldId id="373"/>
            <p14:sldId id="374"/>
            <p14:sldId id="375"/>
            <p14:sldId id="376"/>
            <p14:sldId id="377"/>
            <p14:sldId id="33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285"/>
    <a:srgbClr val="00C46B"/>
    <a:srgbClr val="00FE8B"/>
    <a:srgbClr val="00A659"/>
    <a:srgbClr val="E33989"/>
    <a:srgbClr val="007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3216" autoAdjust="0"/>
  </p:normalViewPr>
  <p:slideViewPr>
    <p:cSldViewPr snapToGrid="0" snapToObjects="1">
      <p:cViewPr varScale="1">
        <p:scale>
          <a:sx n="57" d="100"/>
          <a:sy n="57" d="100"/>
        </p:scale>
        <p:origin x="47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110" name="Shape 110"/>
          <p:cNvSpPr>
            <a:spLocks noGrp="1"/>
          </p:cNvSpPr>
          <p:nvPr>
            <p:ph type="body" sz="quarter" idx="1"/>
          </p:nvPr>
        </p:nvSpPr>
        <p:spPr>
          <a:xfrm>
            <a:off x="906357" y="4715153"/>
            <a:ext cx="4984962" cy="4466987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05623328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 b="1" i="0">
        <a:latin typeface="Helvetica Bold" charset="0"/>
        <a:ea typeface="Helvetica Bold" charset="0"/>
        <a:cs typeface="Helvetica Bold" charset="0"/>
        <a:sym typeface="Helvetica Neue"/>
      </a:defRPr>
    </a:lvl1pPr>
    <a:lvl2pPr indent="228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2pPr>
    <a:lvl3pPr indent="457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3pPr>
    <a:lvl4pPr indent="685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4pPr>
    <a:lvl5pPr indent="9144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5pPr>
    <a:lvl6pPr indent="11430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6pPr>
    <a:lvl7pPr indent="1371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7pPr>
    <a:lvl8pPr indent="1600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8pPr>
    <a:lvl9pPr indent="1828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FIRST PAGE">
    <p:bg>
      <p:bgPr>
        <a:solidFill>
          <a:srgbClr val="2F333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olygon"/>
          <p:cNvSpPr/>
          <p:nvPr/>
        </p:nvSpPr>
        <p:spPr>
          <a:xfrm rot="19800000">
            <a:off x="11906981" y="12543818"/>
            <a:ext cx="563027" cy="6501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00A655"/>
          </a:solidFill>
          <a:ln w="12700">
            <a:miter lim="400000"/>
          </a:ln>
        </p:spPr>
        <p:txBody>
          <a:bodyPr lIns="71437" tIns="71437" rIns="71437" bIns="71437"/>
          <a:lstStyle/>
          <a:p>
            <a:pPr algn="ctr" defTabSz="821531">
              <a:defRPr sz="3000">
                <a:solidFill>
                  <a:srgbClr val="00A65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1" i="0" dirty="0">
              <a:latin typeface="Helvetica Bold" charset="0"/>
              <a:ea typeface="Helvetica Bold" charset="0"/>
              <a:cs typeface="Helvetica Bold" charset="0"/>
            </a:endParaRPr>
          </a:p>
        </p:txBody>
      </p:sp>
      <p:sp>
        <p:nvSpPr>
          <p:cNvPr id="1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863430" y="12632343"/>
            <a:ext cx="657140" cy="473076"/>
          </a:xfrm>
          <a:prstGeom prst="rect">
            <a:avLst/>
          </a:prstGeom>
        </p:spPr>
        <p:txBody>
          <a:bodyPr wrap="square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LIGHT 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olygon"/>
          <p:cNvSpPr/>
          <p:nvPr/>
        </p:nvSpPr>
        <p:spPr>
          <a:xfrm rot="19800000">
            <a:off x="11906981" y="12511776"/>
            <a:ext cx="563027" cy="6501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00A655"/>
          </a:solidFill>
          <a:ln w="12700">
            <a:miter lim="400000"/>
          </a:ln>
        </p:spPr>
        <p:txBody>
          <a:bodyPr lIns="71437" tIns="71437" rIns="71437" bIns="71437"/>
          <a:lstStyle/>
          <a:p>
            <a:pPr algn="ctr" defTabSz="821531">
              <a:defRPr sz="3000">
                <a:solidFill>
                  <a:srgbClr val="00A65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1" i="0" dirty="0">
              <a:latin typeface="Helvetica Bold" charset="0"/>
              <a:ea typeface="Helvetica Bold" charset="0"/>
              <a:cs typeface="Helvetica Bold" charset="0"/>
            </a:endParaRPr>
          </a:p>
        </p:txBody>
      </p:sp>
      <p:sp>
        <p:nvSpPr>
          <p:cNvPr id="7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863430" y="12599882"/>
            <a:ext cx="657140" cy="473076"/>
          </a:xfrm>
          <a:prstGeom prst="rect">
            <a:avLst/>
          </a:prstGeom>
        </p:spPr>
        <p:txBody>
          <a:bodyPr wrap="square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79" name="Line"/>
          <p:cNvSpPr/>
          <p:nvPr/>
        </p:nvSpPr>
        <p:spPr>
          <a:xfrm>
            <a:off x="721766" y="2540861"/>
            <a:ext cx="358235" cy="1"/>
          </a:xfrm>
          <a:prstGeom prst="line">
            <a:avLst/>
          </a:prstGeom>
          <a:ln w="25400">
            <a:solidFill>
              <a:srgbClr val="00A655"/>
            </a:solidFill>
            <a:miter lim="400000"/>
          </a:ln>
        </p:spPr>
        <p:txBody>
          <a:bodyPr lIns="71437" tIns="71437" rIns="71437" bIns="71437" anchor="ctr"/>
          <a:lstStyle/>
          <a:p>
            <a:pPr algn="ctr"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1" i="0" dirty="0">
              <a:latin typeface="Helvetica Bold" charset="0"/>
              <a:ea typeface="Helvetica Bold" charset="0"/>
              <a:cs typeface="Helvetica Bold" charset="0"/>
            </a:endParaRPr>
          </a:p>
        </p:txBody>
      </p:sp>
      <p:sp>
        <p:nvSpPr>
          <p:cNvPr id="80" name="Title Text"/>
          <p:cNvSpPr txBox="1">
            <a:spLocks noGrp="1"/>
          </p:cNvSpPr>
          <p:nvPr>
            <p:ph type="title"/>
          </p:nvPr>
        </p:nvSpPr>
        <p:spPr>
          <a:xfrm>
            <a:off x="721766" y="760710"/>
            <a:ext cx="18499635" cy="1142081"/>
          </a:xfrm>
          <a:prstGeom prst="rect">
            <a:avLst/>
          </a:prstGeom>
        </p:spPr>
        <p:txBody>
          <a:bodyPr anchor="t"/>
          <a:lstStyle>
            <a:lvl1pPr defTabSz="642937">
              <a:lnSpc>
                <a:spcPct val="100000"/>
              </a:lnSpc>
              <a:defRPr sz="5600">
                <a:solidFill>
                  <a:srgbClr val="2F333A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Title Text</a:t>
            </a:r>
          </a:p>
        </p:txBody>
      </p:sp>
      <p:sp>
        <p:nvSpPr>
          <p:cNvPr id="81" name="Text"/>
          <p:cNvSpPr txBox="1">
            <a:spLocks noGrp="1"/>
          </p:cNvSpPr>
          <p:nvPr>
            <p:ph type="body" sz="quarter" idx="13"/>
          </p:nvPr>
        </p:nvSpPr>
        <p:spPr>
          <a:xfrm>
            <a:off x="721766" y="1664561"/>
            <a:ext cx="18499635" cy="676276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indent="0">
              <a:buSzTx/>
              <a:buNone/>
              <a:defRPr sz="3500">
                <a:solidFill>
                  <a:srgbClr val="929292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FIRST PAGE">
    <p:bg>
      <p:bgPr>
        <a:solidFill>
          <a:srgbClr val="2F333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olygon"/>
          <p:cNvSpPr/>
          <p:nvPr/>
        </p:nvSpPr>
        <p:spPr>
          <a:xfrm rot="19800000">
            <a:off x="11906981" y="12543818"/>
            <a:ext cx="563027" cy="6501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00A655"/>
          </a:solidFill>
          <a:ln w="12700">
            <a:miter lim="400000"/>
          </a:ln>
        </p:spPr>
        <p:txBody>
          <a:bodyPr lIns="71437" tIns="71437" rIns="71437" bIns="71437"/>
          <a:lstStyle/>
          <a:p>
            <a:pPr algn="ctr" defTabSz="821531">
              <a:defRPr sz="3000">
                <a:solidFill>
                  <a:srgbClr val="00A65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0" i="0" dirty="0">
              <a:latin typeface="Arial Regular" charset="0"/>
              <a:ea typeface="Arial Regular" charset="0"/>
              <a:cs typeface="Arial Regular" charset="0"/>
            </a:endParaRPr>
          </a:p>
        </p:txBody>
      </p:sp>
      <p:sp>
        <p:nvSpPr>
          <p:cNvPr id="1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863430" y="12632343"/>
            <a:ext cx="657140" cy="482823"/>
          </a:xfrm>
          <a:prstGeom prst="rect">
            <a:avLst/>
          </a:prstGeom>
        </p:spPr>
        <p:txBody>
          <a:bodyPr wrap="square"/>
          <a:lstStyle>
            <a:lvl1pPr>
              <a:defRPr b="0" i="0">
                <a:solidFill>
                  <a:srgbClr val="FFFFFF"/>
                </a:solidFill>
                <a:latin typeface="Arial Regular" charset="0"/>
                <a:ea typeface="Arial Regular" charset="0"/>
                <a:cs typeface="Arial Regular" charset="0"/>
                <a:sym typeface="Helvetica"/>
              </a:defRPr>
            </a:lvl1pPr>
          </a:lstStyle>
          <a:p>
            <a:fld id="{86CB4B4D-7CA3-9044-876B-883B54F8677D}" type="slidenum">
              <a:rPr lang="uk-UA" smtClean="0"/>
              <a:pPr/>
              <a:t>‹#›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909778673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LIGH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olygon"/>
          <p:cNvSpPr/>
          <p:nvPr/>
        </p:nvSpPr>
        <p:spPr>
          <a:xfrm rot="19800000">
            <a:off x="11906981" y="12511776"/>
            <a:ext cx="563027" cy="6501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00A655"/>
          </a:solidFill>
          <a:ln w="12700">
            <a:miter lim="400000"/>
          </a:ln>
        </p:spPr>
        <p:txBody>
          <a:bodyPr lIns="71437" tIns="71437" rIns="71437" bIns="71437"/>
          <a:lstStyle/>
          <a:p>
            <a:pPr algn="ctr" defTabSz="821531">
              <a:defRPr sz="3000">
                <a:solidFill>
                  <a:srgbClr val="00A65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0" i="0" dirty="0">
              <a:latin typeface="Arial Regular" charset="0"/>
              <a:ea typeface="Arial Regular" charset="0"/>
              <a:cs typeface="Arial Regular" charset="0"/>
            </a:endParaRPr>
          </a:p>
        </p:txBody>
      </p:sp>
      <p:sp>
        <p:nvSpPr>
          <p:cNvPr id="6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863430" y="12599882"/>
            <a:ext cx="657140" cy="482823"/>
          </a:xfrm>
          <a:prstGeom prst="rect">
            <a:avLst/>
          </a:prstGeom>
        </p:spPr>
        <p:txBody>
          <a:bodyPr wrap="square"/>
          <a:lstStyle>
            <a:lvl1pPr>
              <a:defRPr b="0" i="0">
                <a:solidFill>
                  <a:srgbClr val="FFFFFF"/>
                </a:solidFill>
                <a:latin typeface="Arial Regular" charset="0"/>
                <a:ea typeface="Arial Regular" charset="0"/>
                <a:cs typeface="Arial Regular" charset="0"/>
                <a:sym typeface="Helvetica"/>
              </a:defRPr>
            </a:lvl1pPr>
          </a:lstStyle>
          <a:p>
            <a:fld id="{86CB4B4D-7CA3-9044-876B-883B54F8677D}" type="slidenum">
              <a:rPr lang="uk-UA" smtClean="0"/>
              <a:pPr/>
              <a:t>‹#›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674692492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LIGHT 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olygon"/>
          <p:cNvSpPr/>
          <p:nvPr/>
        </p:nvSpPr>
        <p:spPr>
          <a:xfrm rot="19800000">
            <a:off x="11906981" y="12511776"/>
            <a:ext cx="563027" cy="6501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00A655"/>
          </a:solidFill>
          <a:ln w="12700">
            <a:miter lim="400000"/>
          </a:ln>
        </p:spPr>
        <p:txBody>
          <a:bodyPr lIns="71437" tIns="71437" rIns="71437" bIns="71437"/>
          <a:lstStyle/>
          <a:p>
            <a:pPr algn="ctr" defTabSz="821531">
              <a:defRPr sz="3000">
                <a:solidFill>
                  <a:srgbClr val="00A65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0" i="0" dirty="0">
              <a:latin typeface="Arial Regular" charset="0"/>
              <a:ea typeface="Arial Regular" charset="0"/>
              <a:cs typeface="Arial Regular" charset="0"/>
            </a:endParaRPr>
          </a:p>
        </p:txBody>
      </p:sp>
      <p:sp>
        <p:nvSpPr>
          <p:cNvPr id="7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863430" y="12599882"/>
            <a:ext cx="657140" cy="482823"/>
          </a:xfrm>
          <a:prstGeom prst="rect">
            <a:avLst/>
          </a:prstGeom>
        </p:spPr>
        <p:txBody>
          <a:bodyPr wrap="square"/>
          <a:lstStyle>
            <a:lvl1pPr>
              <a:defRPr b="0" i="0">
                <a:solidFill>
                  <a:srgbClr val="FFFFFF"/>
                </a:solidFill>
                <a:latin typeface="Arial Regular" charset="0"/>
                <a:ea typeface="Arial Regular" charset="0"/>
                <a:cs typeface="Arial Regular" charset="0"/>
                <a:sym typeface="Helvetica"/>
              </a:defRPr>
            </a:lvl1pPr>
          </a:lstStyle>
          <a:p>
            <a:fld id="{86CB4B4D-7CA3-9044-876B-883B54F8677D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79" name="Line"/>
          <p:cNvSpPr/>
          <p:nvPr/>
        </p:nvSpPr>
        <p:spPr>
          <a:xfrm>
            <a:off x="721766" y="2159861"/>
            <a:ext cx="358235" cy="1"/>
          </a:xfrm>
          <a:prstGeom prst="line">
            <a:avLst/>
          </a:prstGeom>
          <a:ln w="25400">
            <a:solidFill>
              <a:srgbClr val="00A655"/>
            </a:solidFill>
            <a:miter lim="400000"/>
          </a:ln>
        </p:spPr>
        <p:txBody>
          <a:bodyPr lIns="71437" tIns="71437" rIns="71437" bIns="71437" anchor="ctr"/>
          <a:lstStyle/>
          <a:p>
            <a:pPr algn="ctr"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0" i="0" dirty="0">
              <a:latin typeface="Arial Regular" charset="0"/>
              <a:ea typeface="Arial Regular" charset="0"/>
              <a:cs typeface="Arial Regular" charset="0"/>
            </a:endParaRPr>
          </a:p>
        </p:txBody>
      </p:sp>
      <p:sp>
        <p:nvSpPr>
          <p:cNvPr id="80" name="Title Text"/>
          <p:cNvSpPr txBox="1">
            <a:spLocks noGrp="1"/>
          </p:cNvSpPr>
          <p:nvPr>
            <p:ph type="title"/>
          </p:nvPr>
        </p:nvSpPr>
        <p:spPr>
          <a:xfrm>
            <a:off x="721766" y="379710"/>
            <a:ext cx="18499635" cy="1142081"/>
          </a:xfrm>
          <a:prstGeom prst="rect">
            <a:avLst/>
          </a:prstGeom>
        </p:spPr>
        <p:txBody>
          <a:bodyPr anchor="t"/>
          <a:lstStyle>
            <a:lvl1pPr defTabSz="642937">
              <a:lnSpc>
                <a:spcPct val="100000"/>
              </a:lnSpc>
              <a:defRPr sz="6000" b="0" i="0">
                <a:solidFill>
                  <a:srgbClr val="000000"/>
                </a:solidFill>
                <a:latin typeface="Arial Regular" charset="0"/>
                <a:ea typeface="Arial Regular" charset="0"/>
                <a:cs typeface="Arial Regular" charset="0"/>
                <a:sym typeface="Helvetica"/>
              </a:defRPr>
            </a:lvl1pPr>
          </a:lstStyle>
          <a:p>
            <a:r>
              <a:rPr dirty="0"/>
              <a:t>Title Text</a:t>
            </a:r>
          </a:p>
        </p:txBody>
      </p:sp>
      <p:sp>
        <p:nvSpPr>
          <p:cNvPr id="81" name="Text"/>
          <p:cNvSpPr txBox="1">
            <a:spLocks noGrp="1"/>
          </p:cNvSpPr>
          <p:nvPr>
            <p:ph type="body" sz="quarter" idx="13"/>
          </p:nvPr>
        </p:nvSpPr>
        <p:spPr>
          <a:xfrm>
            <a:off x="721766" y="1283561"/>
            <a:ext cx="18499635" cy="676276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indent="0">
              <a:buSzTx/>
              <a:buNone/>
              <a:defRPr sz="3500">
                <a:solidFill>
                  <a:srgbClr val="929292"/>
                </a:solidFill>
              </a:defRPr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85542497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.jpeg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27551" y="13073062"/>
            <a:ext cx="519373" cy="482823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>
            <a:spAutoFit/>
          </a:bodyPr>
          <a:lstStyle>
            <a:lvl1pPr algn="ctr" defTabSz="821531">
              <a:defRPr sz="2200" b="0" i="0">
                <a:latin typeface="Helvetica Light" charset="0"/>
                <a:ea typeface="Helvetica Light" charset="0"/>
                <a:cs typeface="Helvetica Light" charset="0"/>
                <a:sym typeface="Helvetica Neue Light"/>
              </a:defRPr>
            </a:lvl1pPr>
          </a:lstStyle>
          <a:p>
            <a:fld id="{86CB4B4D-7CA3-9044-876B-883B54F8677D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5" name="Rectangle"/>
          <p:cNvSpPr/>
          <p:nvPr userDrawn="1"/>
        </p:nvSpPr>
        <p:spPr>
          <a:xfrm>
            <a:off x="20219289" y="709910"/>
            <a:ext cx="4164712" cy="162376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algn="ctr"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0" i="0" dirty="0">
              <a:latin typeface="Arial Regular" charset="0"/>
              <a:ea typeface="Arial Regular" charset="0"/>
              <a:cs typeface="Arial Regular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99122" y="976076"/>
            <a:ext cx="3205046" cy="1091430"/>
          </a:xfrm>
          <a:prstGeom prst="rect">
            <a:avLst/>
          </a:prstGeom>
        </p:spPr>
      </p:pic>
      <p:sp>
        <p:nvSpPr>
          <p:cNvPr id="7" name="Line"/>
          <p:cNvSpPr/>
          <p:nvPr userDrawn="1"/>
        </p:nvSpPr>
        <p:spPr>
          <a:xfrm>
            <a:off x="20219289" y="709910"/>
            <a:ext cx="1" cy="1623762"/>
          </a:xfrm>
          <a:prstGeom prst="line">
            <a:avLst/>
          </a:prstGeom>
          <a:ln w="88900">
            <a:solidFill>
              <a:srgbClr val="00A655"/>
            </a:solidFill>
            <a:miter lim="400000"/>
          </a:ln>
        </p:spPr>
        <p:txBody>
          <a:bodyPr lIns="71437" tIns="71437" rIns="71437" bIns="71437" anchor="ctr"/>
          <a:lstStyle/>
          <a:p>
            <a:pPr algn="ctr"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0" i="0" dirty="0">
              <a:latin typeface="Arial Regular" charset="0"/>
              <a:ea typeface="Arial Regular" charset="0"/>
              <a:cs typeface="Arial Regular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3" r:id="rId2"/>
  </p:sldLayoutIdLst>
  <p:transition spd="med"/>
  <p:txStyles>
    <p:titleStyle>
      <a:lvl1pPr marL="0" marR="0" indent="0" algn="l" defTabSz="821531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1" i="0" u="none" strike="noStrike" cap="all" spc="0" baseline="0">
          <a:ln>
            <a:noFill/>
          </a:ln>
          <a:solidFill>
            <a:srgbClr val="FFFFFF"/>
          </a:solidFill>
          <a:uFillTx/>
          <a:latin typeface="Helvetica Bold" charset="0"/>
          <a:ea typeface="Helvetica Bold" charset="0"/>
          <a:cs typeface="Helvetica Bold" charset="0"/>
          <a:sym typeface="Helvetica Neue"/>
        </a:defRPr>
      </a:lvl1pPr>
      <a:lvl2pPr marL="0" marR="0" indent="0" algn="l" defTabSz="821531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1" i="0" u="none" strike="noStrike" cap="all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Helvetica Neue"/>
        </a:defRPr>
      </a:lvl2pPr>
      <a:lvl3pPr marL="0" marR="0" indent="0" algn="l" defTabSz="821531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1" i="0" u="none" strike="noStrike" cap="all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Helvetica Neue"/>
        </a:defRPr>
      </a:lvl3pPr>
      <a:lvl4pPr marL="0" marR="0" indent="0" algn="l" defTabSz="821531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1" i="0" u="none" strike="noStrike" cap="all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Helvetica Neue"/>
        </a:defRPr>
      </a:lvl4pPr>
      <a:lvl5pPr marL="0" marR="0" indent="0" algn="l" defTabSz="821531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1" i="0" u="none" strike="noStrike" cap="all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Helvetica Neue"/>
        </a:defRPr>
      </a:lvl5pPr>
      <a:lvl6pPr marL="0" marR="0" indent="0" algn="l" defTabSz="821531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1" i="0" u="none" strike="noStrike" cap="all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Helvetica Neue"/>
        </a:defRPr>
      </a:lvl6pPr>
      <a:lvl7pPr marL="0" marR="0" indent="0" algn="l" defTabSz="821531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1" i="0" u="none" strike="noStrike" cap="all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Helvetica Neue"/>
        </a:defRPr>
      </a:lvl7pPr>
      <a:lvl8pPr marL="0" marR="0" indent="0" algn="l" defTabSz="821531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1" i="0" u="none" strike="noStrike" cap="all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Helvetica Neue"/>
        </a:defRPr>
      </a:lvl8pPr>
      <a:lvl9pPr marL="0" marR="0" indent="0" algn="l" defTabSz="821531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1" i="0" u="none" strike="noStrike" cap="all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Helvetica Neue"/>
        </a:defRPr>
      </a:lvl9pPr>
    </p:titleStyle>
    <p:bodyStyle>
      <a:lvl1pPr marL="388937" marR="0" indent="-388937" algn="l" defTabSz="642937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45000"/>
        <a:buFontTx/>
        <a:buChar char="‣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1pPr>
      <a:lvl2pPr marL="833437" marR="0" indent="-388937" algn="l" defTabSz="642937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45000"/>
        <a:buFontTx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2pPr>
      <a:lvl3pPr marL="1277937" marR="0" indent="-388937" algn="l" defTabSz="642937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45000"/>
        <a:buFontTx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3pPr>
      <a:lvl4pPr marL="1722437" marR="0" indent="-388937" algn="l" defTabSz="642937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45000"/>
        <a:buFontTx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4pPr>
      <a:lvl5pPr marL="2166937" marR="0" indent="-388937" algn="l" defTabSz="642937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45000"/>
        <a:buFontTx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5pPr>
      <a:lvl6pPr marL="2611437" marR="0" indent="-388937" algn="l" defTabSz="642937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45000"/>
        <a:buFontTx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6pPr>
      <a:lvl7pPr marL="3055937" marR="0" indent="-388937" algn="l" defTabSz="642937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45000"/>
        <a:buFontTx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7pPr>
      <a:lvl8pPr marL="3500437" marR="0" indent="-388937" algn="l" defTabSz="642937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45000"/>
        <a:buFontTx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8pPr>
      <a:lvl9pPr marL="3944937" marR="0" indent="-388937" algn="l" defTabSz="642937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45000"/>
        <a:buFontTx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9pPr>
    </p:bodyStyle>
    <p:otherStyle>
      <a:lvl1pPr marL="0" marR="0" indent="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41978" y="13073062"/>
            <a:ext cx="490518" cy="482823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>
            <a:spAutoFit/>
          </a:bodyPr>
          <a:lstStyle>
            <a:lvl1pPr algn="ctr" defTabSz="821531">
              <a:defRPr sz="2200" b="0" i="0">
                <a:latin typeface="Arial Regular" charset="0"/>
                <a:ea typeface="Arial Regular" charset="0"/>
                <a:cs typeface="Arial Regular" charset="0"/>
                <a:sym typeface="Helvetica Neue Light"/>
              </a:defRPr>
            </a:lvl1pPr>
          </a:lstStyle>
          <a:p>
            <a:fld id="{86CB4B4D-7CA3-9044-876B-883B54F8677D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6" name="Rectangle"/>
          <p:cNvSpPr/>
          <p:nvPr userDrawn="1"/>
        </p:nvSpPr>
        <p:spPr>
          <a:xfrm>
            <a:off x="20219289" y="709910"/>
            <a:ext cx="4164712" cy="162376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algn="ctr"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0" i="0" dirty="0">
              <a:latin typeface="Arial Regular" charset="0"/>
              <a:ea typeface="Arial Regular" charset="0"/>
              <a:cs typeface="Arial Regular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99122" y="976076"/>
            <a:ext cx="3205046" cy="1091430"/>
          </a:xfrm>
          <a:prstGeom prst="rect">
            <a:avLst/>
          </a:prstGeom>
        </p:spPr>
      </p:pic>
      <p:sp>
        <p:nvSpPr>
          <p:cNvPr id="7" name="Line"/>
          <p:cNvSpPr/>
          <p:nvPr userDrawn="1"/>
        </p:nvSpPr>
        <p:spPr>
          <a:xfrm>
            <a:off x="20263938" y="709910"/>
            <a:ext cx="1" cy="1623762"/>
          </a:xfrm>
          <a:prstGeom prst="line">
            <a:avLst/>
          </a:prstGeom>
          <a:ln w="88900">
            <a:solidFill>
              <a:srgbClr val="00A655"/>
            </a:solidFill>
            <a:miter lim="400000"/>
          </a:ln>
        </p:spPr>
        <p:txBody>
          <a:bodyPr lIns="71437" tIns="71437" rIns="71437" bIns="71437" anchor="ctr"/>
          <a:lstStyle/>
          <a:p>
            <a:pPr algn="ctr"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0" i="0" dirty="0">
              <a:latin typeface="Arial Regular" charset="0"/>
              <a:ea typeface="Arial Regular" charset="0"/>
              <a:cs typeface="Arial 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15758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</p:sldLayoutIdLst>
  <p:transition spd="med"/>
  <p:txStyles>
    <p:titleStyle>
      <a:lvl1pPr marL="0" marR="0" indent="0" algn="l" defTabSz="821531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1" i="0" u="none" strike="noStrike" cap="all" spc="0" baseline="0">
          <a:ln>
            <a:noFill/>
          </a:ln>
          <a:solidFill>
            <a:srgbClr val="FFFFFF"/>
          </a:solidFill>
          <a:uFillTx/>
          <a:latin typeface="Arial Bold" charset="0"/>
          <a:ea typeface="Arial Bold" charset="0"/>
          <a:cs typeface="Arial Bold" charset="0"/>
          <a:sym typeface="Helvetica Neue"/>
        </a:defRPr>
      </a:lvl1pPr>
      <a:lvl2pPr marL="0" marR="0" indent="0" algn="l" defTabSz="821531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1" i="0" u="none" strike="noStrike" cap="all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Helvetica Neue"/>
        </a:defRPr>
      </a:lvl2pPr>
      <a:lvl3pPr marL="0" marR="0" indent="0" algn="l" defTabSz="821531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1" i="0" u="none" strike="noStrike" cap="all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Helvetica Neue"/>
        </a:defRPr>
      </a:lvl3pPr>
      <a:lvl4pPr marL="0" marR="0" indent="0" algn="l" defTabSz="821531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1" i="0" u="none" strike="noStrike" cap="all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Helvetica Neue"/>
        </a:defRPr>
      </a:lvl4pPr>
      <a:lvl5pPr marL="0" marR="0" indent="0" algn="l" defTabSz="821531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1" i="0" u="none" strike="noStrike" cap="all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Helvetica Neue"/>
        </a:defRPr>
      </a:lvl5pPr>
      <a:lvl6pPr marL="0" marR="0" indent="0" algn="l" defTabSz="821531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1" i="0" u="none" strike="noStrike" cap="all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Helvetica Neue"/>
        </a:defRPr>
      </a:lvl6pPr>
      <a:lvl7pPr marL="0" marR="0" indent="0" algn="l" defTabSz="821531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1" i="0" u="none" strike="noStrike" cap="all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Helvetica Neue"/>
        </a:defRPr>
      </a:lvl7pPr>
      <a:lvl8pPr marL="0" marR="0" indent="0" algn="l" defTabSz="821531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1" i="0" u="none" strike="noStrike" cap="all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Helvetica Neue"/>
        </a:defRPr>
      </a:lvl8pPr>
      <a:lvl9pPr marL="0" marR="0" indent="0" algn="l" defTabSz="821531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1" i="0" u="none" strike="noStrike" cap="all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Helvetica Neue"/>
        </a:defRPr>
      </a:lvl9pPr>
    </p:titleStyle>
    <p:bodyStyle>
      <a:lvl1pPr marL="388937" marR="0" indent="-388937" algn="l" defTabSz="642937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45000"/>
        <a:buFontTx/>
        <a:buChar char="‣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Arial Regular" charset="0"/>
          <a:ea typeface="Arial Regular" charset="0"/>
          <a:cs typeface="Arial Regular" charset="0"/>
          <a:sym typeface="Helvetica Light"/>
        </a:defRPr>
      </a:lvl1pPr>
      <a:lvl2pPr marL="833437" marR="0" indent="-388937" algn="l" defTabSz="642937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45000"/>
        <a:buFontTx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Arial Regular" charset="0"/>
          <a:ea typeface="Arial Regular" charset="0"/>
          <a:cs typeface="Arial Regular" charset="0"/>
          <a:sym typeface="Helvetica Light"/>
        </a:defRPr>
      </a:lvl2pPr>
      <a:lvl3pPr marL="1277937" marR="0" indent="-388937" algn="l" defTabSz="642937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45000"/>
        <a:buFontTx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Arial Regular" charset="0"/>
          <a:ea typeface="Arial Regular" charset="0"/>
          <a:cs typeface="Arial Regular" charset="0"/>
          <a:sym typeface="Helvetica Light"/>
        </a:defRPr>
      </a:lvl3pPr>
      <a:lvl4pPr marL="1722437" marR="0" indent="-388937" algn="l" defTabSz="642937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45000"/>
        <a:buFontTx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Arial Regular" charset="0"/>
          <a:ea typeface="Arial Regular" charset="0"/>
          <a:cs typeface="Arial Regular" charset="0"/>
          <a:sym typeface="Helvetica Light"/>
        </a:defRPr>
      </a:lvl4pPr>
      <a:lvl5pPr marL="2166937" marR="0" indent="-388937" algn="l" defTabSz="642937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45000"/>
        <a:buFontTx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Arial Regular" charset="0"/>
          <a:ea typeface="Arial Regular" charset="0"/>
          <a:cs typeface="Arial Regular" charset="0"/>
          <a:sym typeface="Helvetica Light"/>
        </a:defRPr>
      </a:lvl5pPr>
      <a:lvl6pPr marL="2611437" marR="0" indent="-388937" algn="l" defTabSz="642937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45000"/>
        <a:buFontTx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6pPr>
      <a:lvl7pPr marL="3055937" marR="0" indent="-388937" algn="l" defTabSz="642937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45000"/>
        <a:buFontTx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7pPr>
      <a:lvl8pPr marL="3500437" marR="0" indent="-388937" algn="l" defTabSz="642937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45000"/>
        <a:buFontTx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8pPr>
      <a:lvl9pPr marL="3944937" marR="0" indent="-388937" algn="l" defTabSz="642937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45000"/>
        <a:buFontTx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9pPr>
    </p:bodyStyle>
    <p:otherStyle>
      <a:lvl1pPr marL="0" marR="0" indent="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F075827C-30E9-71E2-271B-4C54A5EC716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3311" y="4955880"/>
            <a:ext cx="7920000" cy="2440367"/>
          </a:xfrm>
          <a:prstGeom prst="rect">
            <a:avLst/>
          </a:prstGeom>
        </p:spPr>
      </p:pic>
      <p:sp>
        <p:nvSpPr>
          <p:cNvPr id="113" name="Polygon"/>
          <p:cNvSpPr/>
          <p:nvPr/>
        </p:nvSpPr>
        <p:spPr>
          <a:xfrm rot="19800000">
            <a:off x="11906981" y="12543818"/>
            <a:ext cx="563027" cy="6501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00A655"/>
          </a:solidFill>
          <a:ln w="12700">
            <a:miter lim="400000"/>
          </a:ln>
        </p:spPr>
        <p:txBody>
          <a:bodyPr lIns="71437" tIns="71437" rIns="71437" bIns="71437"/>
          <a:lstStyle/>
          <a:p>
            <a:pPr algn="ctr" defTabSz="821531">
              <a:defRPr sz="3000">
                <a:solidFill>
                  <a:srgbClr val="00A65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1" dirty="0">
              <a:latin typeface="Helvetica Bold" charset="0"/>
              <a:ea typeface="Helvetica Bold" charset="0"/>
              <a:cs typeface="Helvetica Bold" charset="0"/>
            </a:endParaRPr>
          </a:p>
        </p:txBody>
      </p:sp>
      <p:sp>
        <p:nvSpPr>
          <p:cNvPr id="117" name="Line"/>
          <p:cNvSpPr/>
          <p:nvPr/>
        </p:nvSpPr>
        <p:spPr>
          <a:xfrm>
            <a:off x="10088558" y="4759443"/>
            <a:ext cx="1" cy="3228976"/>
          </a:xfrm>
          <a:prstGeom prst="line">
            <a:avLst/>
          </a:prstGeom>
          <a:ln w="12700">
            <a:solidFill>
              <a:srgbClr val="FFFFFF"/>
            </a:solidFill>
            <a:miter lim="400000"/>
          </a:ln>
        </p:spPr>
        <p:txBody>
          <a:bodyPr lIns="71437" tIns="71437" rIns="71437" bIns="71437" anchor="ctr"/>
          <a:lstStyle/>
          <a:p>
            <a:pPr algn="ctr"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1" dirty="0">
              <a:latin typeface="Helvetica Bold" charset="0"/>
              <a:ea typeface="Helvetica Bold" charset="0"/>
              <a:cs typeface="Helvetica Bold" charset="0"/>
            </a:endParaRPr>
          </a:p>
        </p:txBody>
      </p:sp>
      <p:sp>
        <p:nvSpPr>
          <p:cNvPr id="118" name="Robot Mazes KS4"/>
          <p:cNvSpPr txBox="1"/>
          <p:nvPr/>
        </p:nvSpPr>
        <p:spPr>
          <a:xfrm>
            <a:off x="10946701" y="7308098"/>
            <a:ext cx="5283497" cy="882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r>
              <a:rPr lang="en-GB" dirty="0">
                <a:latin typeface="Helvetica Light" charset="0"/>
                <a:ea typeface="Helvetica Light" charset="0"/>
                <a:cs typeface="Helvetica Light" charset="0"/>
              </a:rPr>
              <a:t>Computer Science</a:t>
            </a:r>
            <a:endParaRPr dirty="0">
              <a:latin typeface="Helvetica Light" charset="0"/>
              <a:ea typeface="Helvetica Light" charset="0"/>
              <a:cs typeface="Helvetica Light" charset="0"/>
            </a:endParaRPr>
          </a:p>
        </p:txBody>
      </p:sp>
      <p:sp>
        <p:nvSpPr>
          <p:cNvPr id="11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863430" y="12606760"/>
            <a:ext cx="657140" cy="4730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</a:t>
            </a:fld>
            <a:endParaRPr dirty="0"/>
          </a:p>
        </p:txBody>
      </p:sp>
      <p:sp>
        <p:nvSpPr>
          <p:cNvPr id="120" name="Line"/>
          <p:cNvSpPr/>
          <p:nvPr/>
        </p:nvSpPr>
        <p:spPr>
          <a:xfrm>
            <a:off x="11030210" y="8339347"/>
            <a:ext cx="1759569" cy="1"/>
          </a:xfrm>
          <a:prstGeom prst="line">
            <a:avLst/>
          </a:prstGeom>
          <a:ln w="25400">
            <a:solidFill>
              <a:srgbClr val="00A655"/>
            </a:solidFill>
            <a:miter lim="400000"/>
          </a:ln>
        </p:spPr>
        <p:txBody>
          <a:bodyPr lIns="71437" tIns="71437" rIns="71437" bIns="71437" anchor="ctr"/>
          <a:lstStyle/>
          <a:p>
            <a:pPr algn="ctr"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1" dirty="0">
              <a:latin typeface="Helvetica Bold" charset="0"/>
              <a:ea typeface="Helvetica Bold" charset="0"/>
              <a:cs typeface="Helvetica Bold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92E18B17-70A8-43E8-99DD-F582F0C70B90}"/>
              </a:ext>
            </a:extLst>
          </p:cNvPr>
          <p:cNvSpPr txBox="1"/>
          <p:nvPr/>
        </p:nvSpPr>
        <p:spPr>
          <a:xfrm>
            <a:off x="10872216" y="4494300"/>
            <a:ext cx="13048488" cy="290194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l" defTabSz="642937" rtl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11200" b="1" cap="all" dirty="0">
                <a:solidFill>
                  <a:schemeClr val="bg1"/>
                </a:solidFill>
                <a:latin typeface="Helvetica" panose="020B0403020202020204" pitchFamily="34" charset="0"/>
              </a:rPr>
              <a:t>creating the</a:t>
            </a:r>
            <a:br>
              <a:rPr lang="en-GB" sz="11200" b="1" cap="all" dirty="0">
                <a:solidFill>
                  <a:schemeClr val="bg1"/>
                </a:solidFill>
                <a:latin typeface="Helvetica" panose="020B0403020202020204" pitchFamily="34" charset="0"/>
              </a:rPr>
            </a:br>
            <a:r>
              <a:rPr lang="en-GB" sz="11200" b="1" cap="all" dirty="0">
                <a:solidFill>
                  <a:schemeClr val="bg1"/>
                </a:solidFill>
                <a:latin typeface="Helvetica" panose="020B0403020202020204" pitchFamily="34" charset="0"/>
              </a:rPr>
              <a:t>a-mazing game</a:t>
            </a:r>
            <a:endParaRPr kumimoji="0" lang="en-GB" sz="11200" b="1" i="0" u="none" strike="noStrike" cap="all" spc="0" normalizeH="0" dirty="0">
              <a:ln>
                <a:noFill/>
              </a:ln>
              <a:solidFill>
                <a:schemeClr val="bg1"/>
              </a:solidFill>
              <a:effectLst/>
              <a:uFillTx/>
              <a:latin typeface="Helvetica" panose="020B0403020202020204" pitchFamily="34" charset="0"/>
              <a:ea typeface="Helvetica Light"/>
              <a:cs typeface="Helvetica Light"/>
              <a:sym typeface="Helvetica Light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D70A242A-7BDB-8FAD-00CC-EC545918636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25892" y="8293488"/>
            <a:ext cx="5400000" cy="54000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Polygon"/>
          <p:cNvSpPr/>
          <p:nvPr/>
        </p:nvSpPr>
        <p:spPr>
          <a:xfrm rot="19800000">
            <a:off x="11906981" y="12511776"/>
            <a:ext cx="563027" cy="6501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00A655"/>
          </a:solidFill>
          <a:ln w="12700">
            <a:miter lim="400000"/>
          </a:ln>
        </p:spPr>
        <p:txBody>
          <a:bodyPr lIns="71437" tIns="71437" rIns="71437" bIns="71437"/>
          <a:lstStyle/>
          <a:p>
            <a:pPr marL="0" marR="0" lvl="0" indent="0" algn="ctr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00A65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3000" b="0" i="0" u="none" strike="noStrike" kern="0" cap="none" spc="0" normalizeH="0" baseline="0" noProof="0" dirty="0">
              <a:ln>
                <a:noFill/>
              </a:ln>
              <a:solidFill>
                <a:srgbClr val="00A655"/>
              </a:solidFill>
              <a:effectLst/>
              <a:uLnTx/>
              <a:uFillTx/>
              <a:latin typeface="Arial Regular" charset="0"/>
              <a:ea typeface="Arial Regular" charset="0"/>
              <a:cs typeface="Arial Regular" charset="0"/>
              <a:sym typeface="Helvetica Neue Medium"/>
            </a:endParaRPr>
          </a:p>
        </p:txBody>
      </p:sp>
      <p:sp>
        <p:nvSpPr>
          <p:cNvPr id="24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pPr marL="0" marR="0" lvl="0" indent="0" algn="ctr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22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 panose="020B0403020202020204" pitchFamily="34" charset="0"/>
                <a:sym typeface="Helvetica"/>
              </a:rPr>
              <a:pPr marL="0" marR="0" lvl="0" indent="0" algn="ctr" defTabSz="821531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sz="2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" panose="020B0403020202020204" pitchFamily="34" charset="0"/>
              <a:sym typeface="Helvetica"/>
            </a:endParaRPr>
          </a:p>
        </p:txBody>
      </p:sp>
      <p:sp>
        <p:nvSpPr>
          <p:cNvPr id="252" name="Line"/>
          <p:cNvSpPr/>
          <p:nvPr/>
        </p:nvSpPr>
        <p:spPr>
          <a:xfrm>
            <a:off x="721766" y="2159861"/>
            <a:ext cx="358235" cy="1"/>
          </a:xfrm>
          <a:prstGeom prst="line">
            <a:avLst/>
          </a:prstGeom>
          <a:ln w="25400">
            <a:solidFill>
              <a:srgbClr val="00A655"/>
            </a:solidFill>
            <a:miter lim="400000"/>
          </a:ln>
        </p:spPr>
        <p:txBody>
          <a:bodyPr lIns="71437" tIns="71437" rIns="71437" bIns="71437" anchor="ctr"/>
          <a:lstStyle/>
          <a:p>
            <a:pPr marL="0" marR="0" lvl="0" indent="0" algn="ctr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3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Regular" charset="0"/>
              <a:ea typeface="Arial Regular" charset="0"/>
              <a:cs typeface="Arial Regular" charset="0"/>
              <a:sym typeface="Helvetica Neue Medium"/>
            </a:endParaRPr>
          </a:p>
        </p:txBody>
      </p:sp>
      <p:sp>
        <p:nvSpPr>
          <p:cNvPr id="253" name="Task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5600"/>
            </a:lvl1pPr>
          </a:lstStyle>
          <a:p>
            <a:r>
              <a:rPr lang="en-GB" b="1" dirty="0">
                <a:latin typeface="Helvetica" panose="020B0403020202020204" pitchFamily="34" charset="0"/>
                <a:ea typeface="Arial" charset="0"/>
                <a:cs typeface="Arial" charset="0"/>
              </a:rPr>
              <a:t>Algorithm step 1</a:t>
            </a:r>
          </a:p>
        </p:txBody>
      </p:sp>
      <p:sp>
        <p:nvSpPr>
          <p:cNvPr id="254" name="Prototyping &amp; modelling"/>
          <p:cNvSpPr txBox="1">
            <a:spLocks noGrp="1"/>
          </p:cNvSpPr>
          <p:nvPr>
            <p:ph type="body" idx="13"/>
          </p:nvPr>
        </p:nvSpPr>
        <p:spPr>
          <a:xfrm>
            <a:off x="721766" y="1183653"/>
            <a:ext cx="18499635" cy="630942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>
            <a:lvl1pPr marL="0" indent="0">
              <a:buSzTx/>
              <a:buNone/>
              <a:defRPr sz="3500">
                <a:solidFill>
                  <a:srgbClr val="929292"/>
                </a:solidFill>
              </a:defRPr>
            </a:lvl1pPr>
          </a:lstStyle>
          <a:p>
            <a:r>
              <a:rPr lang="en-GB" dirty="0">
                <a:latin typeface="Helvetica Light" panose="020B0403020202020204" pitchFamily="34" charset="0"/>
              </a:rPr>
              <a:t>Computer Science</a:t>
            </a:r>
            <a:endParaRPr dirty="0">
              <a:latin typeface="Helvetica Light" panose="020B0403020202020204" pitchFamily="34" charset="0"/>
            </a:endParaRPr>
          </a:p>
        </p:txBody>
      </p:sp>
      <p:sp>
        <p:nvSpPr>
          <p:cNvPr id="255" name="Line"/>
          <p:cNvSpPr/>
          <p:nvPr/>
        </p:nvSpPr>
        <p:spPr>
          <a:xfrm>
            <a:off x="721766" y="2159861"/>
            <a:ext cx="358235" cy="1"/>
          </a:xfrm>
          <a:prstGeom prst="line">
            <a:avLst/>
          </a:prstGeom>
          <a:ln w="25400">
            <a:solidFill>
              <a:srgbClr val="00A655"/>
            </a:solidFill>
            <a:miter lim="400000"/>
          </a:ln>
        </p:spPr>
        <p:txBody>
          <a:bodyPr lIns="71437" tIns="71437" rIns="71437" bIns="71437" anchor="ctr"/>
          <a:lstStyle/>
          <a:p>
            <a:pPr marL="0" marR="0" lvl="0" indent="0" algn="ctr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3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Regular" charset="0"/>
              <a:ea typeface="Arial Regular" charset="0"/>
              <a:cs typeface="Arial Regular" charset="0"/>
              <a:sym typeface="Helvetica Neue Medium"/>
            </a:endParaRPr>
          </a:p>
        </p:txBody>
      </p:sp>
      <p:sp>
        <p:nvSpPr>
          <p:cNvPr id="245" name="Rectangle"/>
          <p:cNvSpPr/>
          <p:nvPr/>
        </p:nvSpPr>
        <p:spPr>
          <a:xfrm>
            <a:off x="-1" y="3416060"/>
            <a:ext cx="24397892" cy="10150650"/>
          </a:xfrm>
          <a:prstGeom prst="rect">
            <a:avLst/>
          </a:prstGeom>
          <a:solidFill>
            <a:srgbClr val="27333A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marL="0" marR="0" lvl="0" indent="0" algn="ctr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2F333A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3000" b="0" i="0" u="none" strike="noStrike" kern="0" cap="none" spc="0" normalizeH="0" baseline="0" noProof="0" dirty="0">
              <a:ln>
                <a:noFill/>
              </a:ln>
              <a:solidFill>
                <a:srgbClr val="2F333A"/>
              </a:solidFill>
              <a:effectLst/>
              <a:uLnTx/>
              <a:uFillTx/>
              <a:latin typeface="Arial Regular" charset="0"/>
              <a:ea typeface="Arial Regular" charset="0"/>
              <a:cs typeface="Arial Regular" charset="0"/>
              <a:sym typeface="Helvetica Neue Medium"/>
            </a:endParaRPr>
          </a:p>
        </p:txBody>
      </p:sp>
      <p:sp>
        <p:nvSpPr>
          <p:cNvPr id="5" name="This code will tell the robot to navigate through an example maze. This will need adapting to suit your own maze design.">
            <a:extLst>
              <a:ext uri="{FF2B5EF4-FFF2-40B4-BE49-F238E27FC236}">
                <a16:creationId xmlns:a16="http://schemas.microsoft.com/office/drawing/2014/main" xmlns="" id="{C6A5C4F6-D7BE-F541-09B4-86B0AB345F9E}"/>
              </a:ext>
            </a:extLst>
          </p:cNvPr>
          <p:cNvSpPr txBox="1"/>
          <p:nvPr/>
        </p:nvSpPr>
        <p:spPr>
          <a:xfrm>
            <a:off x="403217" y="3707462"/>
            <a:ext cx="22867329" cy="93775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71437" tIns="71437" rIns="71437" bIns="71437">
            <a:spAutoFit/>
          </a:bodyPr>
          <a:lstStyle>
            <a:lvl1pPr marL="416718" indent="-416718">
              <a:buSzPct val="145000"/>
              <a:buChar char="‣"/>
              <a:defRPr sz="3000">
                <a:solidFill>
                  <a:srgbClr val="FFFFFF"/>
                </a:solidFill>
              </a:defRPr>
            </a:lvl1pPr>
          </a:lstStyle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3500" dirty="0">
                <a:latin typeface="Consolas" panose="020B0609020204030204" pitchFamily="49" charset="0"/>
              </a:rPr>
              <a:t> Create array </a:t>
            </a:r>
            <a:r>
              <a:rPr lang="en-GB" sz="3500" i="1" dirty="0" err="1">
                <a:latin typeface="Consolas" panose="020B0609020204030204" pitchFamily="49" charset="0"/>
              </a:rPr>
              <a:t>toVisit</a:t>
            </a:r>
            <a:r>
              <a:rPr lang="en-GB" sz="3500" i="1" dirty="0">
                <a:latin typeface="Consolas" panose="020B0609020204030204" pitchFamily="49" charset="0"/>
              </a:rPr>
              <a:t> </a:t>
            </a:r>
            <a:r>
              <a:rPr lang="en-GB" sz="3500" dirty="0">
                <a:latin typeface="Consolas" panose="020B0609020204030204" pitchFamily="49" charset="0"/>
              </a:rPr>
              <a:t>of positions to visit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3500" dirty="0">
                <a:latin typeface="Consolas" panose="020B0609020204030204" pitchFamily="49" charset="0"/>
              </a:rPr>
              <a:t> Create 2D array </a:t>
            </a:r>
            <a:r>
              <a:rPr lang="en-GB" sz="3500" i="1" dirty="0">
                <a:latin typeface="Consolas" panose="020B0609020204030204" pitchFamily="49" charset="0"/>
              </a:rPr>
              <a:t>visited</a:t>
            </a:r>
            <a:r>
              <a:rPr lang="en-GB" sz="3500" dirty="0">
                <a:latin typeface="Consolas" panose="020B0609020204030204" pitchFamily="49" charset="0"/>
              </a:rPr>
              <a:t> of positions visited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3500" dirty="0">
                <a:latin typeface="Consolas" panose="020B0609020204030204" pitchFamily="49" charset="0"/>
              </a:rPr>
              <a:t> Add the start position to the </a:t>
            </a:r>
            <a:r>
              <a:rPr lang="en-GB" sz="3500" i="1" dirty="0" err="1">
                <a:latin typeface="Consolas" panose="020B0609020204030204" pitchFamily="49" charset="0"/>
              </a:rPr>
              <a:t>toVisit</a:t>
            </a:r>
            <a:r>
              <a:rPr lang="en-GB" sz="3500" i="1" dirty="0">
                <a:latin typeface="Consolas" panose="020B0609020204030204" pitchFamily="49" charset="0"/>
              </a:rPr>
              <a:t> </a:t>
            </a:r>
            <a:r>
              <a:rPr lang="en-GB" sz="3500" dirty="0">
                <a:latin typeface="Consolas" panose="020B0609020204030204" pitchFamily="49" charset="0"/>
              </a:rPr>
              <a:t>array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3500" dirty="0">
                <a:latin typeface="Consolas" panose="020B0609020204030204" pitchFamily="49" charset="0"/>
              </a:rPr>
              <a:t> While there are still positions in </a:t>
            </a:r>
            <a:r>
              <a:rPr lang="en-GB" sz="3500" i="1" dirty="0" err="1">
                <a:latin typeface="Consolas" panose="020B0609020204030204" pitchFamily="49" charset="0"/>
              </a:rPr>
              <a:t>toVisit</a:t>
            </a:r>
            <a:r>
              <a:rPr lang="en-GB" sz="3500" dirty="0">
                <a:latin typeface="Consolas" panose="020B0609020204030204" pitchFamily="49" charset="0"/>
              </a:rPr>
              <a:t>: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3500" dirty="0">
                <a:latin typeface="Consolas" panose="020B0609020204030204" pitchFamily="49" charset="0"/>
              </a:rPr>
              <a:t>      set </a:t>
            </a:r>
            <a:r>
              <a:rPr lang="en-GB" sz="3500" i="1" dirty="0">
                <a:latin typeface="Consolas" panose="020B0609020204030204" pitchFamily="49" charset="0"/>
              </a:rPr>
              <a:t>visiting </a:t>
            </a:r>
            <a:r>
              <a:rPr lang="en-GB" sz="3500" dirty="0">
                <a:latin typeface="Consolas" panose="020B0609020204030204" pitchFamily="49" charset="0"/>
              </a:rPr>
              <a:t>as the position at end of the </a:t>
            </a:r>
            <a:r>
              <a:rPr lang="en-GB" sz="3500" i="1" dirty="0" err="1">
                <a:latin typeface="Consolas" panose="020B0609020204030204" pitchFamily="49" charset="0"/>
              </a:rPr>
              <a:t>toVisit</a:t>
            </a:r>
            <a:r>
              <a:rPr lang="en-GB" sz="3500" dirty="0">
                <a:latin typeface="Consolas" panose="020B0609020204030204" pitchFamily="49" charset="0"/>
              </a:rPr>
              <a:t> array and remove it from the array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3500" dirty="0">
                <a:latin typeface="Consolas" panose="020B0609020204030204" pitchFamily="49" charset="0"/>
              </a:rPr>
              <a:t>      add the </a:t>
            </a:r>
            <a:r>
              <a:rPr lang="en-GB" sz="3500" i="1" dirty="0">
                <a:latin typeface="Consolas" panose="020B0609020204030204" pitchFamily="49" charset="0"/>
              </a:rPr>
              <a:t>visiting </a:t>
            </a:r>
            <a:r>
              <a:rPr lang="en-GB" sz="3500" dirty="0">
                <a:latin typeface="Consolas" panose="020B0609020204030204" pitchFamily="49" charset="0"/>
              </a:rPr>
              <a:t>position to the </a:t>
            </a:r>
            <a:r>
              <a:rPr lang="en-GB" sz="3500" i="1" dirty="0">
                <a:latin typeface="Consolas" panose="020B0609020204030204" pitchFamily="49" charset="0"/>
              </a:rPr>
              <a:t>visited</a:t>
            </a:r>
            <a:r>
              <a:rPr lang="en-GB" sz="3500" dirty="0">
                <a:latin typeface="Consolas" panose="020B0609020204030204" pitchFamily="49" charset="0"/>
              </a:rPr>
              <a:t> array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3500" dirty="0">
                <a:latin typeface="Consolas" panose="020B0609020204030204" pitchFamily="49" charset="0"/>
              </a:rPr>
              <a:t>      if </a:t>
            </a:r>
            <a:r>
              <a:rPr lang="en-GB" sz="3500" i="1" dirty="0">
                <a:latin typeface="Consolas" panose="020B0609020204030204" pitchFamily="49" charset="0"/>
              </a:rPr>
              <a:t>visiting</a:t>
            </a:r>
            <a:r>
              <a:rPr lang="en-GB" sz="3500" dirty="0">
                <a:latin typeface="Consolas" panose="020B0609020204030204" pitchFamily="49" charset="0"/>
              </a:rPr>
              <a:t> is our destination position: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3500" dirty="0">
                <a:latin typeface="Consolas" panose="020B0609020204030204" pitchFamily="49" charset="0"/>
              </a:rPr>
              <a:t>           leave the loop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3500" dirty="0">
                <a:latin typeface="Consolas" panose="020B0609020204030204" pitchFamily="49" charset="0"/>
              </a:rPr>
              <a:t>      check the positions surrounding </a:t>
            </a:r>
            <a:r>
              <a:rPr lang="en-GB" sz="3500" i="1" dirty="0">
                <a:latin typeface="Consolas" panose="020B0609020204030204" pitchFamily="49" charset="0"/>
              </a:rPr>
              <a:t>visiting</a:t>
            </a:r>
            <a:r>
              <a:rPr lang="en-GB" sz="3500" dirty="0">
                <a:latin typeface="Consolas" panose="020B0609020204030204" pitchFamily="49" charset="0"/>
              </a:rPr>
              <a:t> as </a:t>
            </a:r>
            <a:r>
              <a:rPr lang="en-GB" sz="3500" i="1" dirty="0">
                <a:latin typeface="Consolas" panose="020B0609020204030204" pitchFamily="49" charset="0"/>
              </a:rPr>
              <a:t>surrounding</a:t>
            </a:r>
            <a:r>
              <a:rPr lang="en-GB" sz="3500" dirty="0">
                <a:latin typeface="Consolas" panose="020B0609020204030204" pitchFamily="49" charset="0"/>
              </a:rPr>
              <a:t>: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3500" dirty="0">
                <a:latin typeface="Consolas" panose="020B0609020204030204" pitchFamily="49" charset="0"/>
              </a:rPr>
              <a:t>           if we have not visited </a:t>
            </a:r>
            <a:r>
              <a:rPr lang="en-GB" sz="3500" i="1" dirty="0">
                <a:latin typeface="Consolas" panose="020B0609020204030204" pitchFamily="49" charset="0"/>
              </a:rPr>
              <a:t>surrounding</a:t>
            </a:r>
            <a:r>
              <a:rPr lang="en-GB" sz="3500" dirty="0">
                <a:latin typeface="Consolas" panose="020B0609020204030204" pitchFamily="49" charset="0"/>
              </a:rPr>
              <a:t> before: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3500" dirty="0">
                <a:latin typeface="Consolas" panose="020B0609020204030204" pitchFamily="49" charset="0"/>
              </a:rPr>
              <a:t>                add </a:t>
            </a:r>
            <a:r>
              <a:rPr lang="en-GB" sz="3500" i="1" dirty="0">
                <a:latin typeface="Consolas" panose="020B0609020204030204" pitchFamily="49" charset="0"/>
              </a:rPr>
              <a:t>surrounding </a:t>
            </a:r>
            <a:r>
              <a:rPr lang="en-GB" sz="3500" dirty="0">
                <a:latin typeface="Consolas" panose="020B0609020204030204" pitchFamily="49" charset="0"/>
              </a:rPr>
              <a:t>to the </a:t>
            </a:r>
            <a:r>
              <a:rPr lang="en-GB" sz="3500" i="1" dirty="0" err="1">
                <a:latin typeface="Consolas" panose="020B0609020204030204" pitchFamily="49" charset="0"/>
              </a:rPr>
              <a:t>toVisit</a:t>
            </a:r>
            <a:r>
              <a:rPr lang="en-GB" sz="3500" dirty="0">
                <a:latin typeface="Consolas" panose="020B0609020204030204" pitchFamily="49" charset="0"/>
              </a:rPr>
              <a:t> array with a distance travelled of </a:t>
            </a:r>
            <a:r>
              <a:rPr lang="en-GB" sz="3500" i="1" dirty="0">
                <a:latin typeface="Consolas" panose="020B0609020204030204" pitchFamily="49" charset="0"/>
              </a:rPr>
              <a:t>visiting </a:t>
            </a:r>
            <a:br>
              <a:rPr lang="en-GB" sz="3500" i="1" dirty="0">
                <a:latin typeface="Consolas" panose="020B0609020204030204" pitchFamily="49" charset="0"/>
              </a:rPr>
            </a:br>
            <a:r>
              <a:rPr lang="en-GB" sz="3500" i="1" dirty="0">
                <a:latin typeface="Consolas" panose="020B0609020204030204" pitchFamily="49" charset="0"/>
              </a:rPr>
              <a:t>                </a:t>
            </a:r>
            <a:r>
              <a:rPr lang="en-GB" sz="3500" dirty="0">
                <a:latin typeface="Consolas" panose="020B0609020204030204" pitchFamily="49" charset="0"/>
              </a:rPr>
              <a:t>distance travelled + 1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3500" dirty="0">
                <a:latin typeface="Consolas" panose="020B0609020204030204" pitchFamily="49" charset="0"/>
              </a:rPr>
              <a:t> Check the positions surrounding the start position for the shortest distance travelled and</a:t>
            </a:r>
            <a:br>
              <a:rPr lang="en-GB" sz="3500" dirty="0">
                <a:latin typeface="Consolas" panose="020B0609020204030204" pitchFamily="49" charset="0"/>
              </a:rPr>
            </a:br>
            <a:r>
              <a:rPr lang="en-GB" sz="3500" dirty="0">
                <a:latin typeface="Consolas" panose="020B0609020204030204" pitchFamily="49" charset="0"/>
              </a:rPr>
              <a:t> move to that position</a:t>
            </a:r>
          </a:p>
        </p:txBody>
      </p:sp>
      <p:sp>
        <p:nvSpPr>
          <p:cNvPr id="3" name="Rectangle">
            <a:extLst>
              <a:ext uri="{FF2B5EF4-FFF2-40B4-BE49-F238E27FC236}">
                <a16:creationId xmlns:a16="http://schemas.microsoft.com/office/drawing/2014/main" xmlns="" id="{C1A2F490-3613-CE4A-2AE3-AEFD215A8ABD}"/>
              </a:ext>
            </a:extLst>
          </p:cNvPr>
          <p:cNvSpPr/>
          <p:nvPr/>
        </p:nvSpPr>
        <p:spPr>
          <a:xfrm>
            <a:off x="-13892" y="3416060"/>
            <a:ext cx="24397892" cy="10150650"/>
          </a:xfrm>
          <a:prstGeom prst="rect">
            <a:avLst/>
          </a:prstGeom>
          <a:solidFill>
            <a:srgbClr val="27333A">
              <a:alpha val="85000"/>
            </a:srgb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marL="0" marR="0" lvl="0" indent="0" algn="ctr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2F333A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3000" b="0" i="0" u="none" strike="noStrike" kern="0" cap="none" spc="0" normalizeH="0" baseline="0" noProof="0" dirty="0">
              <a:ln>
                <a:noFill/>
              </a:ln>
              <a:solidFill>
                <a:srgbClr val="2F333A"/>
              </a:solidFill>
              <a:effectLst/>
              <a:uLnTx/>
              <a:uFillTx/>
              <a:latin typeface="Arial Regular" charset="0"/>
              <a:ea typeface="Arial Regular" charset="0"/>
              <a:cs typeface="Arial Regular" charset="0"/>
              <a:sym typeface="Helvetica Neue Medium"/>
            </a:endParaRPr>
          </a:p>
        </p:txBody>
      </p:sp>
      <p:sp>
        <p:nvSpPr>
          <p:cNvPr id="2" name="This code will tell the robot to navigate through an example maze. This will need adapting to suit your own maze design.">
            <a:extLst>
              <a:ext uri="{FF2B5EF4-FFF2-40B4-BE49-F238E27FC236}">
                <a16:creationId xmlns:a16="http://schemas.microsoft.com/office/drawing/2014/main" xmlns="" id="{970C33D3-3A66-75BB-3138-2BE5812B51F0}"/>
              </a:ext>
            </a:extLst>
          </p:cNvPr>
          <p:cNvSpPr txBox="1"/>
          <p:nvPr/>
        </p:nvSpPr>
        <p:spPr>
          <a:xfrm>
            <a:off x="2515657" y="7690645"/>
            <a:ext cx="19412673" cy="10675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71437" tIns="71437" rIns="71437" bIns="71437">
            <a:spAutoFit/>
          </a:bodyPr>
          <a:lstStyle>
            <a:lvl1pPr marL="416718" indent="-416718">
              <a:buSzPct val="145000"/>
              <a:buChar char="‣"/>
              <a:defRPr sz="3000">
                <a:solidFill>
                  <a:srgbClr val="FFFFFF"/>
                </a:solidFill>
              </a:defRPr>
            </a:lvl1pPr>
          </a:lstStyle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6000" b="1" dirty="0">
                <a:latin typeface="Consolas" panose="020B0609020204030204" pitchFamily="49" charset="0"/>
              </a:rPr>
              <a:t> Create array </a:t>
            </a:r>
            <a:r>
              <a:rPr lang="en-GB" sz="6000" b="1" i="1" dirty="0" err="1">
                <a:latin typeface="Consolas" panose="020B0609020204030204" pitchFamily="49" charset="0"/>
              </a:rPr>
              <a:t>toVisit</a:t>
            </a:r>
            <a:r>
              <a:rPr lang="en-GB" sz="6000" b="1" i="1" dirty="0">
                <a:latin typeface="Consolas" panose="020B0609020204030204" pitchFamily="49" charset="0"/>
              </a:rPr>
              <a:t> </a:t>
            </a:r>
            <a:r>
              <a:rPr lang="en-GB" sz="6000" b="1" dirty="0">
                <a:latin typeface="Consolas" panose="020B0609020204030204" pitchFamily="49" charset="0"/>
              </a:rPr>
              <a:t>of positions to visit</a:t>
            </a:r>
          </a:p>
        </p:txBody>
      </p:sp>
    </p:spTree>
    <p:extLst>
      <p:ext uri="{BB962C8B-B14F-4D97-AF65-F5344CB8AC3E}">
        <p14:creationId xmlns:p14="http://schemas.microsoft.com/office/powerpoint/2010/main" val="134367619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Polygon"/>
          <p:cNvSpPr/>
          <p:nvPr/>
        </p:nvSpPr>
        <p:spPr>
          <a:xfrm rot="19800000">
            <a:off x="11906981" y="12511776"/>
            <a:ext cx="563027" cy="6501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00A655"/>
          </a:solidFill>
          <a:ln w="12700">
            <a:miter lim="400000"/>
          </a:ln>
        </p:spPr>
        <p:txBody>
          <a:bodyPr lIns="71437" tIns="71437" rIns="71437" bIns="71437"/>
          <a:lstStyle/>
          <a:p>
            <a:pPr marL="0" marR="0" lvl="0" indent="0" algn="ctr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00A65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3000" b="0" i="0" u="none" strike="noStrike" kern="0" cap="none" spc="0" normalizeH="0" baseline="0" noProof="0" dirty="0">
              <a:ln>
                <a:noFill/>
              </a:ln>
              <a:solidFill>
                <a:srgbClr val="00A655"/>
              </a:solidFill>
              <a:effectLst/>
              <a:uLnTx/>
              <a:uFillTx/>
              <a:latin typeface="Arial Regular" charset="0"/>
              <a:ea typeface="Arial Regular" charset="0"/>
              <a:cs typeface="Arial Regular" charset="0"/>
              <a:sym typeface="Helvetica Neue Medium"/>
            </a:endParaRPr>
          </a:p>
        </p:txBody>
      </p:sp>
      <p:sp>
        <p:nvSpPr>
          <p:cNvPr id="24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pPr marL="0" marR="0" lvl="0" indent="0" algn="ctr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22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 panose="020B0403020202020204" pitchFamily="34" charset="0"/>
                <a:sym typeface="Helvetica"/>
              </a:rPr>
              <a:pPr marL="0" marR="0" lvl="0" indent="0" algn="ctr" defTabSz="821531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sz="2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" panose="020B0403020202020204" pitchFamily="34" charset="0"/>
              <a:sym typeface="Helvetica"/>
            </a:endParaRPr>
          </a:p>
        </p:txBody>
      </p:sp>
      <p:sp>
        <p:nvSpPr>
          <p:cNvPr id="252" name="Line"/>
          <p:cNvSpPr/>
          <p:nvPr/>
        </p:nvSpPr>
        <p:spPr>
          <a:xfrm>
            <a:off x="721766" y="2159861"/>
            <a:ext cx="358235" cy="1"/>
          </a:xfrm>
          <a:prstGeom prst="line">
            <a:avLst/>
          </a:prstGeom>
          <a:ln w="25400">
            <a:solidFill>
              <a:srgbClr val="00A655"/>
            </a:solidFill>
            <a:miter lim="400000"/>
          </a:ln>
        </p:spPr>
        <p:txBody>
          <a:bodyPr lIns="71437" tIns="71437" rIns="71437" bIns="71437" anchor="ctr"/>
          <a:lstStyle/>
          <a:p>
            <a:pPr marL="0" marR="0" lvl="0" indent="0" algn="ctr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3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Regular" charset="0"/>
              <a:ea typeface="Arial Regular" charset="0"/>
              <a:cs typeface="Arial Regular" charset="0"/>
              <a:sym typeface="Helvetica Neue Medium"/>
            </a:endParaRPr>
          </a:p>
        </p:txBody>
      </p:sp>
      <p:sp>
        <p:nvSpPr>
          <p:cNvPr id="253" name="Task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5600"/>
            </a:lvl1pPr>
          </a:lstStyle>
          <a:p>
            <a:r>
              <a:rPr lang="en-GB" b="1" dirty="0">
                <a:latin typeface="Helvetica" panose="020B0403020202020204" pitchFamily="34" charset="0"/>
                <a:ea typeface="Arial" charset="0"/>
                <a:cs typeface="Arial" charset="0"/>
              </a:rPr>
              <a:t>Algorithm step 2</a:t>
            </a:r>
          </a:p>
        </p:txBody>
      </p:sp>
      <p:sp>
        <p:nvSpPr>
          <p:cNvPr id="254" name="Prototyping &amp; modelling"/>
          <p:cNvSpPr txBox="1">
            <a:spLocks noGrp="1"/>
          </p:cNvSpPr>
          <p:nvPr>
            <p:ph type="body" idx="13"/>
          </p:nvPr>
        </p:nvSpPr>
        <p:spPr>
          <a:xfrm>
            <a:off x="721766" y="1183653"/>
            <a:ext cx="18499635" cy="630942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>
            <a:lvl1pPr marL="0" indent="0">
              <a:buSzTx/>
              <a:buNone/>
              <a:defRPr sz="3500">
                <a:solidFill>
                  <a:srgbClr val="929292"/>
                </a:solidFill>
              </a:defRPr>
            </a:lvl1pPr>
          </a:lstStyle>
          <a:p>
            <a:r>
              <a:rPr lang="en-GB" dirty="0">
                <a:latin typeface="Helvetica Light" panose="020B0403020202020204" pitchFamily="34" charset="0"/>
              </a:rPr>
              <a:t>Computer Science</a:t>
            </a:r>
            <a:endParaRPr dirty="0">
              <a:latin typeface="Helvetica Light" panose="020B0403020202020204" pitchFamily="34" charset="0"/>
            </a:endParaRPr>
          </a:p>
        </p:txBody>
      </p:sp>
      <p:sp>
        <p:nvSpPr>
          <p:cNvPr id="255" name="Line"/>
          <p:cNvSpPr/>
          <p:nvPr/>
        </p:nvSpPr>
        <p:spPr>
          <a:xfrm>
            <a:off x="721766" y="2159861"/>
            <a:ext cx="358235" cy="1"/>
          </a:xfrm>
          <a:prstGeom prst="line">
            <a:avLst/>
          </a:prstGeom>
          <a:ln w="25400">
            <a:solidFill>
              <a:srgbClr val="00A655"/>
            </a:solidFill>
            <a:miter lim="400000"/>
          </a:ln>
        </p:spPr>
        <p:txBody>
          <a:bodyPr lIns="71437" tIns="71437" rIns="71437" bIns="71437" anchor="ctr"/>
          <a:lstStyle/>
          <a:p>
            <a:pPr marL="0" marR="0" lvl="0" indent="0" algn="ctr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3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Regular" charset="0"/>
              <a:ea typeface="Arial Regular" charset="0"/>
              <a:cs typeface="Arial Regular" charset="0"/>
              <a:sym typeface="Helvetica Neue Medium"/>
            </a:endParaRPr>
          </a:p>
        </p:txBody>
      </p:sp>
      <p:sp>
        <p:nvSpPr>
          <p:cNvPr id="245" name="Rectangle"/>
          <p:cNvSpPr/>
          <p:nvPr/>
        </p:nvSpPr>
        <p:spPr>
          <a:xfrm>
            <a:off x="-1" y="3416060"/>
            <a:ext cx="24397892" cy="10150650"/>
          </a:xfrm>
          <a:prstGeom prst="rect">
            <a:avLst/>
          </a:prstGeom>
          <a:solidFill>
            <a:srgbClr val="27333A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marL="0" marR="0" lvl="0" indent="0" algn="ctr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2F333A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3000" b="0" i="0" u="none" strike="noStrike" kern="0" cap="none" spc="0" normalizeH="0" baseline="0" noProof="0" dirty="0">
              <a:ln>
                <a:noFill/>
              </a:ln>
              <a:solidFill>
                <a:srgbClr val="2F333A"/>
              </a:solidFill>
              <a:effectLst/>
              <a:uLnTx/>
              <a:uFillTx/>
              <a:latin typeface="Arial Regular" charset="0"/>
              <a:ea typeface="Arial Regular" charset="0"/>
              <a:cs typeface="Arial Regular" charset="0"/>
              <a:sym typeface="Helvetica Neue Medium"/>
            </a:endParaRPr>
          </a:p>
        </p:txBody>
      </p:sp>
      <p:sp>
        <p:nvSpPr>
          <p:cNvPr id="5" name="This code will tell the robot to navigate through an example maze. This will need adapting to suit your own maze design.">
            <a:extLst>
              <a:ext uri="{FF2B5EF4-FFF2-40B4-BE49-F238E27FC236}">
                <a16:creationId xmlns:a16="http://schemas.microsoft.com/office/drawing/2014/main" xmlns="" id="{C6A5C4F6-D7BE-F541-09B4-86B0AB345F9E}"/>
              </a:ext>
            </a:extLst>
          </p:cNvPr>
          <p:cNvSpPr txBox="1"/>
          <p:nvPr/>
        </p:nvSpPr>
        <p:spPr>
          <a:xfrm>
            <a:off x="403217" y="3707462"/>
            <a:ext cx="22867329" cy="93775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71437" tIns="71437" rIns="71437" bIns="71437">
            <a:spAutoFit/>
          </a:bodyPr>
          <a:lstStyle>
            <a:lvl1pPr marL="416718" indent="-416718">
              <a:buSzPct val="145000"/>
              <a:buChar char="‣"/>
              <a:defRPr sz="3000">
                <a:solidFill>
                  <a:srgbClr val="FFFFFF"/>
                </a:solidFill>
              </a:defRPr>
            </a:lvl1pPr>
          </a:lstStyle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3500" dirty="0">
                <a:latin typeface="Consolas" panose="020B0609020204030204" pitchFamily="49" charset="0"/>
              </a:rPr>
              <a:t> Create array </a:t>
            </a:r>
            <a:r>
              <a:rPr lang="en-GB" sz="3500" i="1" dirty="0" err="1">
                <a:latin typeface="Consolas" panose="020B0609020204030204" pitchFamily="49" charset="0"/>
              </a:rPr>
              <a:t>toVisit</a:t>
            </a:r>
            <a:r>
              <a:rPr lang="en-GB" sz="3500" i="1" dirty="0">
                <a:latin typeface="Consolas" panose="020B0609020204030204" pitchFamily="49" charset="0"/>
              </a:rPr>
              <a:t> </a:t>
            </a:r>
            <a:r>
              <a:rPr lang="en-GB" sz="3500" dirty="0">
                <a:latin typeface="Consolas" panose="020B0609020204030204" pitchFamily="49" charset="0"/>
              </a:rPr>
              <a:t>of positions to visit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3500" dirty="0">
                <a:latin typeface="Consolas" panose="020B0609020204030204" pitchFamily="49" charset="0"/>
              </a:rPr>
              <a:t> Create 2D array </a:t>
            </a:r>
            <a:r>
              <a:rPr lang="en-GB" sz="3500" i="1" dirty="0">
                <a:latin typeface="Consolas" panose="020B0609020204030204" pitchFamily="49" charset="0"/>
              </a:rPr>
              <a:t>visited</a:t>
            </a:r>
            <a:r>
              <a:rPr lang="en-GB" sz="3500" dirty="0">
                <a:latin typeface="Consolas" panose="020B0609020204030204" pitchFamily="49" charset="0"/>
              </a:rPr>
              <a:t> of positions visited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3500" dirty="0">
                <a:latin typeface="Consolas" panose="020B0609020204030204" pitchFamily="49" charset="0"/>
              </a:rPr>
              <a:t> Add the start position to the </a:t>
            </a:r>
            <a:r>
              <a:rPr lang="en-GB" sz="3500" i="1" dirty="0" err="1">
                <a:latin typeface="Consolas" panose="020B0609020204030204" pitchFamily="49" charset="0"/>
              </a:rPr>
              <a:t>toVisit</a:t>
            </a:r>
            <a:r>
              <a:rPr lang="en-GB" sz="3500" i="1" dirty="0">
                <a:latin typeface="Consolas" panose="020B0609020204030204" pitchFamily="49" charset="0"/>
              </a:rPr>
              <a:t> </a:t>
            </a:r>
            <a:r>
              <a:rPr lang="en-GB" sz="3500" dirty="0">
                <a:latin typeface="Consolas" panose="020B0609020204030204" pitchFamily="49" charset="0"/>
              </a:rPr>
              <a:t>array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3500" dirty="0">
                <a:latin typeface="Consolas" panose="020B0609020204030204" pitchFamily="49" charset="0"/>
              </a:rPr>
              <a:t> While there are still positions in </a:t>
            </a:r>
            <a:r>
              <a:rPr lang="en-GB" sz="3500" i="1" dirty="0" err="1">
                <a:latin typeface="Consolas" panose="020B0609020204030204" pitchFamily="49" charset="0"/>
              </a:rPr>
              <a:t>toVisit</a:t>
            </a:r>
            <a:r>
              <a:rPr lang="en-GB" sz="3500" dirty="0">
                <a:latin typeface="Consolas" panose="020B0609020204030204" pitchFamily="49" charset="0"/>
              </a:rPr>
              <a:t>: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3500" dirty="0">
                <a:latin typeface="Consolas" panose="020B0609020204030204" pitchFamily="49" charset="0"/>
              </a:rPr>
              <a:t>      set </a:t>
            </a:r>
            <a:r>
              <a:rPr lang="en-GB" sz="3500" i="1" dirty="0">
                <a:latin typeface="Consolas" panose="020B0609020204030204" pitchFamily="49" charset="0"/>
              </a:rPr>
              <a:t>visiting </a:t>
            </a:r>
            <a:r>
              <a:rPr lang="en-GB" sz="3500" dirty="0">
                <a:latin typeface="Consolas" panose="020B0609020204030204" pitchFamily="49" charset="0"/>
              </a:rPr>
              <a:t>as the position at end of the </a:t>
            </a:r>
            <a:r>
              <a:rPr lang="en-GB" sz="3500" i="1" dirty="0" err="1">
                <a:latin typeface="Consolas" panose="020B0609020204030204" pitchFamily="49" charset="0"/>
              </a:rPr>
              <a:t>toVisit</a:t>
            </a:r>
            <a:r>
              <a:rPr lang="en-GB" sz="3500" dirty="0">
                <a:latin typeface="Consolas" panose="020B0609020204030204" pitchFamily="49" charset="0"/>
              </a:rPr>
              <a:t> array and remove it from the array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3500" dirty="0">
                <a:latin typeface="Consolas" panose="020B0609020204030204" pitchFamily="49" charset="0"/>
              </a:rPr>
              <a:t>      add the </a:t>
            </a:r>
            <a:r>
              <a:rPr lang="en-GB" sz="3500" i="1" dirty="0">
                <a:latin typeface="Consolas" panose="020B0609020204030204" pitchFamily="49" charset="0"/>
              </a:rPr>
              <a:t>visiting </a:t>
            </a:r>
            <a:r>
              <a:rPr lang="en-GB" sz="3500" dirty="0">
                <a:latin typeface="Consolas" panose="020B0609020204030204" pitchFamily="49" charset="0"/>
              </a:rPr>
              <a:t>position to the </a:t>
            </a:r>
            <a:r>
              <a:rPr lang="en-GB" sz="3500" i="1" dirty="0">
                <a:latin typeface="Consolas" panose="020B0609020204030204" pitchFamily="49" charset="0"/>
              </a:rPr>
              <a:t>visited</a:t>
            </a:r>
            <a:r>
              <a:rPr lang="en-GB" sz="3500" dirty="0">
                <a:latin typeface="Consolas" panose="020B0609020204030204" pitchFamily="49" charset="0"/>
              </a:rPr>
              <a:t> array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3500" dirty="0">
                <a:latin typeface="Consolas" panose="020B0609020204030204" pitchFamily="49" charset="0"/>
              </a:rPr>
              <a:t>      if </a:t>
            </a:r>
            <a:r>
              <a:rPr lang="en-GB" sz="3500" i="1" dirty="0">
                <a:latin typeface="Consolas" panose="020B0609020204030204" pitchFamily="49" charset="0"/>
              </a:rPr>
              <a:t>visiting</a:t>
            </a:r>
            <a:r>
              <a:rPr lang="en-GB" sz="3500" dirty="0">
                <a:latin typeface="Consolas" panose="020B0609020204030204" pitchFamily="49" charset="0"/>
              </a:rPr>
              <a:t> is our destination position: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3500" dirty="0">
                <a:latin typeface="Consolas" panose="020B0609020204030204" pitchFamily="49" charset="0"/>
              </a:rPr>
              <a:t>           leave the loop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3500" dirty="0">
                <a:latin typeface="Consolas" panose="020B0609020204030204" pitchFamily="49" charset="0"/>
              </a:rPr>
              <a:t>      check the positions surrounding </a:t>
            </a:r>
            <a:r>
              <a:rPr lang="en-GB" sz="3500" i="1" dirty="0">
                <a:latin typeface="Consolas" panose="020B0609020204030204" pitchFamily="49" charset="0"/>
              </a:rPr>
              <a:t>visiting</a:t>
            </a:r>
            <a:r>
              <a:rPr lang="en-GB" sz="3500" dirty="0">
                <a:latin typeface="Consolas" panose="020B0609020204030204" pitchFamily="49" charset="0"/>
              </a:rPr>
              <a:t> as </a:t>
            </a:r>
            <a:r>
              <a:rPr lang="en-GB" sz="3500" i="1" dirty="0">
                <a:latin typeface="Consolas" panose="020B0609020204030204" pitchFamily="49" charset="0"/>
              </a:rPr>
              <a:t>surrounding</a:t>
            </a:r>
            <a:r>
              <a:rPr lang="en-GB" sz="3500" dirty="0">
                <a:latin typeface="Consolas" panose="020B0609020204030204" pitchFamily="49" charset="0"/>
              </a:rPr>
              <a:t>: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3500" dirty="0">
                <a:latin typeface="Consolas" panose="020B0609020204030204" pitchFamily="49" charset="0"/>
              </a:rPr>
              <a:t>           if we have not visited </a:t>
            </a:r>
            <a:r>
              <a:rPr lang="en-GB" sz="3500" i="1" dirty="0">
                <a:latin typeface="Consolas" panose="020B0609020204030204" pitchFamily="49" charset="0"/>
              </a:rPr>
              <a:t>surrounding</a:t>
            </a:r>
            <a:r>
              <a:rPr lang="en-GB" sz="3500" dirty="0">
                <a:latin typeface="Consolas" panose="020B0609020204030204" pitchFamily="49" charset="0"/>
              </a:rPr>
              <a:t> before: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3500" dirty="0">
                <a:latin typeface="Consolas" panose="020B0609020204030204" pitchFamily="49" charset="0"/>
              </a:rPr>
              <a:t>                add </a:t>
            </a:r>
            <a:r>
              <a:rPr lang="en-GB" sz="3500" i="1" dirty="0">
                <a:latin typeface="Consolas" panose="020B0609020204030204" pitchFamily="49" charset="0"/>
              </a:rPr>
              <a:t>surrounding </a:t>
            </a:r>
            <a:r>
              <a:rPr lang="en-GB" sz="3500" dirty="0">
                <a:latin typeface="Consolas" panose="020B0609020204030204" pitchFamily="49" charset="0"/>
              </a:rPr>
              <a:t>to the </a:t>
            </a:r>
            <a:r>
              <a:rPr lang="en-GB" sz="3500" i="1" dirty="0" err="1">
                <a:latin typeface="Consolas" panose="020B0609020204030204" pitchFamily="49" charset="0"/>
              </a:rPr>
              <a:t>toVisit</a:t>
            </a:r>
            <a:r>
              <a:rPr lang="en-GB" sz="3500" dirty="0">
                <a:latin typeface="Consolas" panose="020B0609020204030204" pitchFamily="49" charset="0"/>
              </a:rPr>
              <a:t> array with a distance travelled of </a:t>
            </a:r>
            <a:r>
              <a:rPr lang="en-GB" sz="3500" i="1" dirty="0">
                <a:latin typeface="Consolas" panose="020B0609020204030204" pitchFamily="49" charset="0"/>
              </a:rPr>
              <a:t>visiting </a:t>
            </a:r>
            <a:br>
              <a:rPr lang="en-GB" sz="3500" i="1" dirty="0">
                <a:latin typeface="Consolas" panose="020B0609020204030204" pitchFamily="49" charset="0"/>
              </a:rPr>
            </a:br>
            <a:r>
              <a:rPr lang="en-GB" sz="3500" i="1" dirty="0">
                <a:latin typeface="Consolas" panose="020B0609020204030204" pitchFamily="49" charset="0"/>
              </a:rPr>
              <a:t>                </a:t>
            </a:r>
            <a:r>
              <a:rPr lang="en-GB" sz="3500" dirty="0">
                <a:latin typeface="Consolas" panose="020B0609020204030204" pitchFamily="49" charset="0"/>
              </a:rPr>
              <a:t>distance travelled + 1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3500" dirty="0">
                <a:latin typeface="Consolas" panose="020B0609020204030204" pitchFamily="49" charset="0"/>
              </a:rPr>
              <a:t> Check the positions surrounding the start position for the shortest distance travelled and</a:t>
            </a:r>
            <a:br>
              <a:rPr lang="en-GB" sz="3500" dirty="0">
                <a:latin typeface="Consolas" panose="020B0609020204030204" pitchFamily="49" charset="0"/>
              </a:rPr>
            </a:br>
            <a:r>
              <a:rPr lang="en-GB" sz="3500" dirty="0">
                <a:latin typeface="Consolas" panose="020B0609020204030204" pitchFamily="49" charset="0"/>
              </a:rPr>
              <a:t> move to that position</a:t>
            </a:r>
          </a:p>
        </p:txBody>
      </p:sp>
      <p:sp>
        <p:nvSpPr>
          <p:cNvPr id="3" name="Rectangle">
            <a:extLst>
              <a:ext uri="{FF2B5EF4-FFF2-40B4-BE49-F238E27FC236}">
                <a16:creationId xmlns:a16="http://schemas.microsoft.com/office/drawing/2014/main" xmlns="" id="{C1A2F490-3613-CE4A-2AE3-AEFD215A8ABD}"/>
              </a:ext>
            </a:extLst>
          </p:cNvPr>
          <p:cNvSpPr/>
          <p:nvPr/>
        </p:nvSpPr>
        <p:spPr>
          <a:xfrm>
            <a:off x="-13892" y="3416060"/>
            <a:ext cx="24397892" cy="10150650"/>
          </a:xfrm>
          <a:prstGeom prst="rect">
            <a:avLst/>
          </a:prstGeom>
          <a:solidFill>
            <a:srgbClr val="27333A">
              <a:alpha val="85000"/>
            </a:srgb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marL="0" marR="0" lvl="0" indent="0" algn="ctr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2F333A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3000" b="0" i="0" u="none" strike="noStrike" kern="0" cap="none" spc="0" normalizeH="0" baseline="0" noProof="0" dirty="0">
              <a:ln>
                <a:noFill/>
              </a:ln>
              <a:solidFill>
                <a:srgbClr val="2F333A"/>
              </a:solidFill>
              <a:effectLst/>
              <a:uLnTx/>
              <a:uFillTx/>
              <a:latin typeface="Arial Regular" charset="0"/>
              <a:ea typeface="Arial Regular" charset="0"/>
              <a:cs typeface="Arial Regular" charset="0"/>
              <a:sym typeface="Helvetica Neue Medium"/>
            </a:endParaRPr>
          </a:p>
        </p:txBody>
      </p:sp>
      <p:sp>
        <p:nvSpPr>
          <p:cNvPr id="2" name="This code will tell the robot to navigate through an example maze. This will need adapting to suit your own maze design.">
            <a:extLst>
              <a:ext uri="{FF2B5EF4-FFF2-40B4-BE49-F238E27FC236}">
                <a16:creationId xmlns:a16="http://schemas.microsoft.com/office/drawing/2014/main" xmlns="" id="{970C33D3-3A66-75BB-3138-2BE5812B51F0}"/>
              </a:ext>
            </a:extLst>
          </p:cNvPr>
          <p:cNvSpPr txBox="1"/>
          <p:nvPr/>
        </p:nvSpPr>
        <p:spPr>
          <a:xfrm>
            <a:off x="2515657" y="7690645"/>
            <a:ext cx="19784506" cy="10675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71437" tIns="71437" rIns="71437" bIns="71437">
            <a:spAutoFit/>
          </a:bodyPr>
          <a:lstStyle>
            <a:lvl1pPr marL="416718" indent="-416718">
              <a:buSzPct val="145000"/>
              <a:buChar char="‣"/>
              <a:defRPr sz="3000">
                <a:solidFill>
                  <a:srgbClr val="FFFFFF"/>
                </a:solidFill>
              </a:defRPr>
            </a:lvl1pPr>
          </a:lstStyle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6000" b="1" dirty="0">
                <a:latin typeface="Consolas" panose="020B0609020204030204" pitchFamily="49" charset="0"/>
              </a:rPr>
              <a:t> Create 2D array </a:t>
            </a:r>
            <a:r>
              <a:rPr lang="en-GB" sz="6000" b="1" i="1" dirty="0">
                <a:latin typeface="Consolas" panose="020B0609020204030204" pitchFamily="49" charset="0"/>
              </a:rPr>
              <a:t>visited</a:t>
            </a:r>
            <a:r>
              <a:rPr lang="en-GB" sz="6000" b="1" dirty="0">
                <a:latin typeface="Consolas" panose="020B0609020204030204" pitchFamily="49" charset="0"/>
              </a:rPr>
              <a:t> of positions visited</a:t>
            </a:r>
          </a:p>
        </p:txBody>
      </p:sp>
    </p:spTree>
    <p:extLst>
      <p:ext uri="{BB962C8B-B14F-4D97-AF65-F5344CB8AC3E}">
        <p14:creationId xmlns:p14="http://schemas.microsoft.com/office/powerpoint/2010/main" val="75271418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Polygon"/>
          <p:cNvSpPr/>
          <p:nvPr/>
        </p:nvSpPr>
        <p:spPr>
          <a:xfrm rot="19800000">
            <a:off x="11906981" y="12511776"/>
            <a:ext cx="563027" cy="6501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00A655"/>
          </a:solidFill>
          <a:ln w="12700">
            <a:miter lim="400000"/>
          </a:ln>
        </p:spPr>
        <p:txBody>
          <a:bodyPr lIns="71437" tIns="71437" rIns="71437" bIns="71437"/>
          <a:lstStyle/>
          <a:p>
            <a:pPr marL="0" marR="0" lvl="0" indent="0" algn="ctr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00A65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3000" b="0" i="0" u="none" strike="noStrike" kern="0" cap="none" spc="0" normalizeH="0" baseline="0" noProof="0" dirty="0">
              <a:ln>
                <a:noFill/>
              </a:ln>
              <a:solidFill>
                <a:srgbClr val="00A655"/>
              </a:solidFill>
              <a:effectLst/>
              <a:uLnTx/>
              <a:uFillTx/>
              <a:latin typeface="Arial Regular" charset="0"/>
              <a:ea typeface="Arial Regular" charset="0"/>
              <a:cs typeface="Arial Regular" charset="0"/>
              <a:sym typeface="Helvetica Neue Medium"/>
            </a:endParaRPr>
          </a:p>
        </p:txBody>
      </p:sp>
      <p:sp>
        <p:nvSpPr>
          <p:cNvPr id="24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pPr marL="0" marR="0" lvl="0" indent="0" algn="ctr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22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 panose="020B0403020202020204" pitchFamily="34" charset="0"/>
                <a:sym typeface="Helvetica"/>
              </a:rPr>
              <a:pPr marL="0" marR="0" lvl="0" indent="0" algn="ctr" defTabSz="821531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sz="2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" panose="020B0403020202020204" pitchFamily="34" charset="0"/>
              <a:sym typeface="Helvetica"/>
            </a:endParaRPr>
          </a:p>
        </p:txBody>
      </p:sp>
      <p:sp>
        <p:nvSpPr>
          <p:cNvPr id="252" name="Line"/>
          <p:cNvSpPr/>
          <p:nvPr/>
        </p:nvSpPr>
        <p:spPr>
          <a:xfrm>
            <a:off x="721766" y="2159861"/>
            <a:ext cx="358235" cy="1"/>
          </a:xfrm>
          <a:prstGeom prst="line">
            <a:avLst/>
          </a:prstGeom>
          <a:ln w="25400">
            <a:solidFill>
              <a:srgbClr val="00A655"/>
            </a:solidFill>
            <a:miter lim="400000"/>
          </a:ln>
        </p:spPr>
        <p:txBody>
          <a:bodyPr lIns="71437" tIns="71437" rIns="71437" bIns="71437" anchor="ctr"/>
          <a:lstStyle/>
          <a:p>
            <a:pPr marL="0" marR="0" lvl="0" indent="0" algn="ctr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3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Regular" charset="0"/>
              <a:ea typeface="Arial Regular" charset="0"/>
              <a:cs typeface="Arial Regular" charset="0"/>
              <a:sym typeface="Helvetica Neue Medium"/>
            </a:endParaRPr>
          </a:p>
        </p:txBody>
      </p:sp>
      <p:sp>
        <p:nvSpPr>
          <p:cNvPr id="253" name="Task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5600"/>
            </a:lvl1pPr>
          </a:lstStyle>
          <a:p>
            <a:r>
              <a:rPr lang="en-GB" b="1" dirty="0">
                <a:latin typeface="Helvetica" panose="020B0403020202020204" pitchFamily="34" charset="0"/>
                <a:ea typeface="Arial" charset="0"/>
                <a:cs typeface="Arial" charset="0"/>
              </a:rPr>
              <a:t>Algorithm step 3</a:t>
            </a:r>
          </a:p>
        </p:txBody>
      </p:sp>
      <p:sp>
        <p:nvSpPr>
          <p:cNvPr id="254" name="Prototyping &amp; modelling"/>
          <p:cNvSpPr txBox="1">
            <a:spLocks noGrp="1"/>
          </p:cNvSpPr>
          <p:nvPr>
            <p:ph type="body" idx="13"/>
          </p:nvPr>
        </p:nvSpPr>
        <p:spPr>
          <a:xfrm>
            <a:off x="721766" y="1183653"/>
            <a:ext cx="18499635" cy="630942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>
            <a:lvl1pPr marL="0" indent="0">
              <a:buSzTx/>
              <a:buNone/>
              <a:defRPr sz="3500">
                <a:solidFill>
                  <a:srgbClr val="929292"/>
                </a:solidFill>
              </a:defRPr>
            </a:lvl1pPr>
          </a:lstStyle>
          <a:p>
            <a:r>
              <a:rPr lang="en-GB" dirty="0">
                <a:latin typeface="Helvetica Light" panose="020B0403020202020204" pitchFamily="34" charset="0"/>
              </a:rPr>
              <a:t>Computer Science</a:t>
            </a:r>
            <a:endParaRPr dirty="0">
              <a:latin typeface="Helvetica Light" panose="020B0403020202020204" pitchFamily="34" charset="0"/>
            </a:endParaRPr>
          </a:p>
        </p:txBody>
      </p:sp>
      <p:sp>
        <p:nvSpPr>
          <p:cNvPr id="255" name="Line"/>
          <p:cNvSpPr/>
          <p:nvPr/>
        </p:nvSpPr>
        <p:spPr>
          <a:xfrm>
            <a:off x="721766" y="2159861"/>
            <a:ext cx="358235" cy="1"/>
          </a:xfrm>
          <a:prstGeom prst="line">
            <a:avLst/>
          </a:prstGeom>
          <a:ln w="25400">
            <a:solidFill>
              <a:srgbClr val="00A655"/>
            </a:solidFill>
            <a:miter lim="400000"/>
          </a:ln>
        </p:spPr>
        <p:txBody>
          <a:bodyPr lIns="71437" tIns="71437" rIns="71437" bIns="71437" anchor="ctr"/>
          <a:lstStyle/>
          <a:p>
            <a:pPr marL="0" marR="0" lvl="0" indent="0" algn="ctr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3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Regular" charset="0"/>
              <a:ea typeface="Arial Regular" charset="0"/>
              <a:cs typeface="Arial Regular" charset="0"/>
              <a:sym typeface="Helvetica Neue Medium"/>
            </a:endParaRPr>
          </a:p>
        </p:txBody>
      </p:sp>
      <p:sp>
        <p:nvSpPr>
          <p:cNvPr id="245" name="Rectangle"/>
          <p:cNvSpPr/>
          <p:nvPr/>
        </p:nvSpPr>
        <p:spPr>
          <a:xfrm>
            <a:off x="-1" y="3416060"/>
            <a:ext cx="24397892" cy="10150650"/>
          </a:xfrm>
          <a:prstGeom prst="rect">
            <a:avLst/>
          </a:prstGeom>
          <a:solidFill>
            <a:srgbClr val="27333A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marL="0" marR="0" lvl="0" indent="0" algn="ctr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2F333A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3000" b="0" i="0" u="none" strike="noStrike" kern="0" cap="none" spc="0" normalizeH="0" baseline="0" noProof="0" dirty="0">
              <a:ln>
                <a:noFill/>
              </a:ln>
              <a:solidFill>
                <a:srgbClr val="2F333A"/>
              </a:solidFill>
              <a:effectLst/>
              <a:uLnTx/>
              <a:uFillTx/>
              <a:latin typeface="Arial Regular" charset="0"/>
              <a:ea typeface="Arial Regular" charset="0"/>
              <a:cs typeface="Arial Regular" charset="0"/>
              <a:sym typeface="Helvetica Neue Medium"/>
            </a:endParaRPr>
          </a:p>
        </p:txBody>
      </p:sp>
      <p:sp>
        <p:nvSpPr>
          <p:cNvPr id="5" name="This code will tell the robot to navigate through an example maze. This will need adapting to suit your own maze design.">
            <a:extLst>
              <a:ext uri="{FF2B5EF4-FFF2-40B4-BE49-F238E27FC236}">
                <a16:creationId xmlns:a16="http://schemas.microsoft.com/office/drawing/2014/main" xmlns="" id="{C6A5C4F6-D7BE-F541-09B4-86B0AB345F9E}"/>
              </a:ext>
            </a:extLst>
          </p:cNvPr>
          <p:cNvSpPr txBox="1"/>
          <p:nvPr/>
        </p:nvSpPr>
        <p:spPr>
          <a:xfrm>
            <a:off x="403217" y="3707462"/>
            <a:ext cx="22867329" cy="93775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71437" tIns="71437" rIns="71437" bIns="71437">
            <a:spAutoFit/>
          </a:bodyPr>
          <a:lstStyle>
            <a:lvl1pPr marL="416718" indent="-416718">
              <a:buSzPct val="145000"/>
              <a:buChar char="‣"/>
              <a:defRPr sz="3000">
                <a:solidFill>
                  <a:srgbClr val="FFFFFF"/>
                </a:solidFill>
              </a:defRPr>
            </a:lvl1pPr>
          </a:lstStyle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3500" dirty="0">
                <a:latin typeface="Consolas" panose="020B0609020204030204" pitchFamily="49" charset="0"/>
              </a:rPr>
              <a:t> Create array </a:t>
            </a:r>
            <a:r>
              <a:rPr lang="en-GB" sz="3500" i="1" dirty="0" err="1">
                <a:latin typeface="Consolas" panose="020B0609020204030204" pitchFamily="49" charset="0"/>
              </a:rPr>
              <a:t>toVisit</a:t>
            </a:r>
            <a:r>
              <a:rPr lang="en-GB" sz="3500" i="1" dirty="0">
                <a:latin typeface="Consolas" panose="020B0609020204030204" pitchFamily="49" charset="0"/>
              </a:rPr>
              <a:t> </a:t>
            </a:r>
            <a:r>
              <a:rPr lang="en-GB" sz="3500" dirty="0">
                <a:latin typeface="Consolas" panose="020B0609020204030204" pitchFamily="49" charset="0"/>
              </a:rPr>
              <a:t>of positions to visit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3500" dirty="0">
                <a:latin typeface="Consolas" panose="020B0609020204030204" pitchFamily="49" charset="0"/>
              </a:rPr>
              <a:t> Create 2D array </a:t>
            </a:r>
            <a:r>
              <a:rPr lang="en-GB" sz="3500" i="1" dirty="0">
                <a:latin typeface="Consolas" panose="020B0609020204030204" pitchFamily="49" charset="0"/>
              </a:rPr>
              <a:t>visited</a:t>
            </a:r>
            <a:r>
              <a:rPr lang="en-GB" sz="3500" dirty="0">
                <a:latin typeface="Consolas" panose="020B0609020204030204" pitchFamily="49" charset="0"/>
              </a:rPr>
              <a:t> of positions visited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3500" dirty="0">
                <a:latin typeface="Consolas" panose="020B0609020204030204" pitchFamily="49" charset="0"/>
              </a:rPr>
              <a:t> Add the start position to the </a:t>
            </a:r>
            <a:r>
              <a:rPr lang="en-GB" sz="3500" i="1" dirty="0" err="1">
                <a:latin typeface="Consolas" panose="020B0609020204030204" pitchFamily="49" charset="0"/>
              </a:rPr>
              <a:t>toVisit</a:t>
            </a:r>
            <a:r>
              <a:rPr lang="en-GB" sz="3500" i="1" dirty="0">
                <a:latin typeface="Consolas" panose="020B0609020204030204" pitchFamily="49" charset="0"/>
              </a:rPr>
              <a:t> </a:t>
            </a:r>
            <a:r>
              <a:rPr lang="en-GB" sz="3500" dirty="0">
                <a:latin typeface="Consolas" panose="020B0609020204030204" pitchFamily="49" charset="0"/>
              </a:rPr>
              <a:t>array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3500" dirty="0">
                <a:latin typeface="Consolas" panose="020B0609020204030204" pitchFamily="49" charset="0"/>
              </a:rPr>
              <a:t> While there are still positions in </a:t>
            </a:r>
            <a:r>
              <a:rPr lang="en-GB" sz="3500" i="1" dirty="0" err="1">
                <a:latin typeface="Consolas" panose="020B0609020204030204" pitchFamily="49" charset="0"/>
              </a:rPr>
              <a:t>toVisit</a:t>
            </a:r>
            <a:r>
              <a:rPr lang="en-GB" sz="3500" dirty="0">
                <a:latin typeface="Consolas" panose="020B0609020204030204" pitchFamily="49" charset="0"/>
              </a:rPr>
              <a:t>: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3500" dirty="0">
                <a:latin typeface="Consolas" panose="020B0609020204030204" pitchFamily="49" charset="0"/>
              </a:rPr>
              <a:t>      set </a:t>
            </a:r>
            <a:r>
              <a:rPr lang="en-GB" sz="3500" i="1" dirty="0">
                <a:latin typeface="Consolas" panose="020B0609020204030204" pitchFamily="49" charset="0"/>
              </a:rPr>
              <a:t>visiting </a:t>
            </a:r>
            <a:r>
              <a:rPr lang="en-GB" sz="3500" dirty="0">
                <a:latin typeface="Consolas" panose="020B0609020204030204" pitchFamily="49" charset="0"/>
              </a:rPr>
              <a:t>as the position at end of the </a:t>
            </a:r>
            <a:r>
              <a:rPr lang="en-GB" sz="3500" i="1" dirty="0" err="1">
                <a:latin typeface="Consolas" panose="020B0609020204030204" pitchFamily="49" charset="0"/>
              </a:rPr>
              <a:t>toVisit</a:t>
            </a:r>
            <a:r>
              <a:rPr lang="en-GB" sz="3500" dirty="0">
                <a:latin typeface="Consolas" panose="020B0609020204030204" pitchFamily="49" charset="0"/>
              </a:rPr>
              <a:t> array and remove it from the array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3500" dirty="0">
                <a:latin typeface="Consolas" panose="020B0609020204030204" pitchFamily="49" charset="0"/>
              </a:rPr>
              <a:t>      add the </a:t>
            </a:r>
            <a:r>
              <a:rPr lang="en-GB" sz="3500" i="1" dirty="0">
                <a:latin typeface="Consolas" panose="020B0609020204030204" pitchFamily="49" charset="0"/>
              </a:rPr>
              <a:t>visiting </a:t>
            </a:r>
            <a:r>
              <a:rPr lang="en-GB" sz="3500" dirty="0">
                <a:latin typeface="Consolas" panose="020B0609020204030204" pitchFamily="49" charset="0"/>
              </a:rPr>
              <a:t>position to the </a:t>
            </a:r>
            <a:r>
              <a:rPr lang="en-GB" sz="3500" i="1" dirty="0">
                <a:latin typeface="Consolas" panose="020B0609020204030204" pitchFamily="49" charset="0"/>
              </a:rPr>
              <a:t>visited</a:t>
            </a:r>
            <a:r>
              <a:rPr lang="en-GB" sz="3500" dirty="0">
                <a:latin typeface="Consolas" panose="020B0609020204030204" pitchFamily="49" charset="0"/>
              </a:rPr>
              <a:t> array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3500" dirty="0">
                <a:latin typeface="Consolas" panose="020B0609020204030204" pitchFamily="49" charset="0"/>
              </a:rPr>
              <a:t>      if </a:t>
            </a:r>
            <a:r>
              <a:rPr lang="en-GB" sz="3500" i="1" dirty="0">
                <a:latin typeface="Consolas" panose="020B0609020204030204" pitchFamily="49" charset="0"/>
              </a:rPr>
              <a:t>visiting</a:t>
            </a:r>
            <a:r>
              <a:rPr lang="en-GB" sz="3500" dirty="0">
                <a:latin typeface="Consolas" panose="020B0609020204030204" pitchFamily="49" charset="0"/>
              </a:rPr>
              <a:t> is our destination position: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3500" dirty="0">
                <a:latin typeface="Consolas" panose="020B0609020204030204" pitchFamily="49" charset="0"/>
              </a:rPr>
              <a:t>           leave the loop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3500" dirty="0">
                <a:latin typeface="Consolas" panose="020B0609020204030204" pitchFamily="49" charset="0"/>
              </a:rPr>
              <a:t>      check the positions surrounding </a:t>
            </a:r>
            <a:r>
              <a:rPr lang="en-GB" sz="3500" i="1" dirty="0">
                <a:latin typeface="Consolas" panose="020B0609020204030204" pitchFamily="49" charset="0"/>
              </a:rPr>
              <a:t>visiting</a:t>
            </a:r>
            <a:r>
              <a:rPr lang="en-GB" sz="3500" dirty="0">
                <a:latin typeface="Consolas" panose="020B0609020204030204" pitchFamily="49" charset="0"/>
              </a:rPr>
              <a:t> as </a:t>
            </a:r>
            <a:r>
              <a:rPr lang="en-GB" sz="3500" i="1" dirty="0">
                <a:latin typeface="Consolas" panose="020B0609020204030204" pitchFamily="49" charset="0"/>
              </a:rPr>
              <a:t>surrounding</a:t>
            </a:r>
            <a:r>
              <a:rPr lang="en-GB" sz="3500" dirty="0">
                <a:latin typeface="Consolas" panose="020B0609020204030204" pitchFamily="49" charset="0"/>
              </a:rPr>
              <a:t>: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3500" dirty="0">
                <a:latin typeface="Consolas" panose="020B0609020204030204" pitchFamily="49" charset="0"/>
              </a:rPr>
              <a:t>           if we have not visited </a:t>
            </a:r>
            <a:r>
              <a:rPr lang="en-GB" sz="3500" i="1" dirty="0">
                <a:latin typeface="Consolas" panose="020B0609020204030204" pitchFamily="49" charset="0"/>
              </a:rPr>
              <a:t>surrounding</a:t>
            </a:r>
            <a:r>
              <a:rPr lang="en-GB" sz="3500" dirty="0">
                <a:latin typeface="Consolas" panose="020B0609020204030204" pitchFamily="49" charset="0"/>
              </a:rPr>
              <a:t> before: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3500" dirty="0">
                <a:latin typeface="Consolas" panose="020B0609020204030204" pitchFamily="49" charset="0"/>
              </a:rPr>
              <a:t>                add </a:t>
            </a:r>
            <a:r>
              <a:rPr lang="en-GB" sz="3500" i="1" dirty="0">
                <a:latin typeface="Consolas" panose="020B0609020204030204" pitchFamily="49" charset="0"/>
              </a:rPr>
              <a:t>surrounding </a:t>
            </a:r>
            <a:r>
              <a:rPr lang="en-GB" sz="3500" dirty="0">
                <a:latin typeface="Consolas" panose="020B0609020204030204" pitchFamily="49" charset="0"/>
              </a:rPr>
              <a:t>to the </a:t>
            </a:r>
            <a:r>
              <a:rPr lang="en-GB" sz="3500" i="1" dirty="0" err="1">
                <a:latin typeface="Consolas" panose="020B0609020204030204" pitchFamily="49" charset="0"/>
              </a:rPr>
              <a:t>toVisit</a:t>
            </a:r>
            <a:r>
              <a:rPr lang="en-GB" sz="3500" dirty="0">
                <a:latin typeface="Consolas" panose="020B0609020204030204" pitchFamily="49" charset="0"/>
              </a:rPr>
              <a:t> array with a distance travelled of </a:t>
            </a:r>
            <a:r>
              <a:rPr lang="en-GB" sz="3500" i="1" dirty="0">
                <a:latin typeface="Consolas" panose="020B0609020204030204" pitchFamily="49" charset="0"/>
              </a:rPr>
              <a:t>visiting </a:t>
            </a:r>
            <a:br>
              <a:rPr lang="en-GB" sz="3500" i="1" dirty="0">
                <a:latin typeface="Consolas" panose="020B0609020204030204" pitchFamily="49" charset="0"/>
              </a:rPr>
            </a:br>
            <a:r>
              <a:rPr lang="en-GB" sz="3500" i="1" dirty="0">
                <a:latin typeface="Consolas" panose="020B0609020204030204" pitchFamily="49" charset="0"/>
              </a:rPr>
              <a:t>                </a:t>
            </a:r>
            <a:r>
              <a:rPr lang="en-GB" sz="3500" dirty="0">
                <a:latin typeface="Consolas" panose="020B0609020204030204" pitchFamily="49" charset="0"/>
              </a:rPr>
              <a:t>distance travelled + 1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3500" dirty="0">
                <a:latin typeface="Consolas" panose="020B0609020204030204" pitchFamily="49" charset="0"/>
              </a:rPr>
              <a:t> Check the positions surrounding the start position for the shortest distance travelled and</a:t>
            </a:r>
            <a:br>
              <a:rPr lang="en-GB" sz="3500" dirty="0">
                <a:latin typeface="Consolas" panose="020B0609020204030204" pitchFamily="49" charset="0"/>
              </a:rPr>
            </a:br>
            <a:r>
              <a:rPr lang="en-GB" sz="3500" dirty="0">
                <a:latin typeface="Consolas" panose="020B0609020204030204" pitchFamily="49" charset="0"/>
              </a:rPr>
              <a:t> move to that position</a:t>
            </a:r>
          </a:p>
        </p:txBody>
      </p:sp>
      <p:sp>
        <p:nvSpPr>
          <p:cNvPr id="3" name="Rectangle">
            <a:extLst>
              <a:ext uri="{FF2B5EF4-FFF2-40B4-BE49-F238E27FC236}">
                <a16:creationId xmlns:a16="http://schemas.microsoft.com/office/drawing/2014/main" xmlns="" id="{C1A2F490-3613-CE4A-2AE3-AEFD215A8ABD}"/>
              </a:ext>
            </a:extLst>
          </p:cNvPr>
          <p:cNvSpPr/>
          <p:nvPr/>
        </p:nvSpPr>
        <p:spPr>
          <a:xfrm>
            <a:off x="-13892" y="3416060"/>
            <a:ext cx="24397892" cy="10150650"/>
          </a:xfrm>
          <a:prstGeom prst="rect">
            <a:avLst/>
          </a:prstGeom>
          <a:solidFill>
            <a:srgbClr val="27333A">
              <a:alpha val="85000"/>
            </a:srgb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marL="0" marR="0" lvl="0" indent="0" algn="ctr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2F333A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3000" b="0" i="0" u="none" strike="noStrike" kern="0" cap="none" spc="0" normalizeH="0" baseline="0" noProof="0" dirty="0">
              <a:ln>
                <a:noFill/>
              </a:ln>
              <a:solidFill>
                <a:srgbClr val="2F333A"/>
              </a:solidFill>
              <a:effectLst/>
              <a:uLnTx/>
              <a:uFillTx/>
              <a:latin typeface="Arial Regular" charset="0"/>
              <a:ea typeface="Arial Regular" charset="0"/>
              <a:cs typeface="Arial Regular" charset="0"/>
              <a:sym typeface="Helvetica Neue Medium"/>
            </a:endParaRPr>
          </a:p>
        </p:txBody>
      </p:sp>
      <p:sp>
        <p:nvSpPr>
          <p:cNvPr id="2" name="This code will tell the robot to navigate through an example maze. This will need adapting to suit your own maze design.">
            <a:extLst>
              <a:ext uri="{FF2B5EF4-FFF2-40B4-BE49-F238E27FC236}">
                <a16:creationId xmlns:a16="http://schemas.microsoft.com/office/drawing/2014/main" xmlns="" id="{970C33D3-3A66-75BB-3138-2BE5812B51F0}"/>
              </a:ext>
            </a:extLst>
          </p:cNvPr>
          <p:cNvSpPr txBox="1"/>
          <p:nvPr/>
        </p:nvSpPr>
        <p:spPr>
          <a:xfrm>
            <a:off x="2515657" y="7690645"/>
            <a:ext cx="19412673" cy="10675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71437" tIns="71437" rIns="71437" bIns="71437">
            <a:spAutoFit/>
          </a:bodyPr>
          <a:lstStyle>
            <a:lvl1pPr marL="416718" indent="-416718">
              <a:buSzPct val="145000"/>
              <a:buChar char="‣"/>
              <a:defRPr sz="3000">
                <a:solidFill>
                  <a:srgbClr val="FFFFFF"/>
                </a:solidFill>
              </a:defRPr>
            </a:lvl1pPr>
          </a:lstStyle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6000" b="1" dirty="0">
                <a:latin typeface="Consolas" panose="020B0609020204030204" pitchFamily="49" charset="0"/>
              </a:rPr>
              <a:t> Add the start position to the </a:t>
            </a:r>
            <a:r>
              <a:rPr lang="en-GB" sz="6000" b="1" i="1" dirty="0" err="1">
                <a:latin typeface="Consolas" panose="020B0609020204030204" pitchFamily="49" charset="0"/>
              </a:rPr>
              <a:t>toVisit</a:t>
            </a:r>
            <a:r>
              <a:rPr lang="en-GB" sz="6000" b="1" i="1" dirty="0">
                <a:latin typeface="Consolas" panose="020B0609020204030204" pitchFamily="49" charset="0"/>
              </a:rPr>
              <a:t> </a:t>
            </a:r>
            <a:r>
              <a:rPr lang="en-GB" sz="6000" b="1" dirty="0">
                <a:latin typeface="Consolas" panose="020B0609020204030204" pitchFamily="49" charset="0"/>
              </a:rPr>
              <a:t>array</a:t>
            </a:r>
          </a:p>
        </p:txBody>
      </p:sp>
    </p:spTree>
    <p:extLst>
      <p:ext uri="{BB962C8B-B14F-4D97-AF65-F5344CB8AC3E}">
        <p14:creationId xmlns:p14="http://schemas.microsoft.com/office/powerpoint/2010/main" val="4170849063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Polygon"/>
          <p:cNvSpPr/>
          <p:nvPr/>
        </p:nvSpPr>
        <p:spPr>
          <a:xfrm rot="19800000">
            <a:off x="11906981" y="12511776"/>
            <a:ext cx="563027" cy="6501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00A655"/>
          </a:solidFill>
          <a:ln w="12700">
            <a:miter lim="400000"/>
          </a:ln>
        </p:spPr>
        <p:txBody>
          <a:bodyPr lIns="71437" tIns="71437" rIns="71437" bIns="71437"/>
          <a:lstStyle/>
          <a:p>
            <a:pPr marL="0" marR="0" lvl="0" indent="0" algn="ctr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00A65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3000" b="0" i="0" u="none" strike="noStrike" kern="0" cap="none" spc="0" normalizeH="0" baseline="0" noProof="0" dirty="0">
              <a:ln>
                <a:noFill/>
              </a:ln>
              <a:solidFill>
                <a:srgbClr val="00A655"/>
              </a:solidFill>
              <a:effectLst/>
              <a:uLnTx/>
              <a:uFillTx/>
              <a:latin typeface="Arial Regular" charset="0"/>
              <a:ea typeface="Arial Regular" charset="0"/>
              <a:cs typeface="Arial Regular" charset="0"/>
              <a:sym typeface="Helvetica Neue Medium"/>
            </a:endParaRPr>
          </a:p>
        </p:txBody>
      </p:sp>
      <p:sp>
        <p:nvSpPr>
          <p:cNvPr id="24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pPr marL="0" marR="0" lvl="0" indent="0" algn="ctr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22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 panose="020B0403020202020204" pitchFamily="34" charset="0"/>
                <a:sym typeface="Helvetica"/>
              </a:rPr>
              <a:pPr marL="0" marR="0" lvl="0" indent="0" algn="ctr" defTabSz="821531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sz="2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" panose="020B0403020202020204" pitchFamily="34" charset="0"/>
              <a:sym typeface="Helvetica"/>
            </a:endParaRPr>
          </a:p>
        </p:txBody>
      </p:sp>
      <p:sp>
        <p:nvSpPr>
          <p:cNvPr id="252" name="Line"/>
          <p:cNvSpPr/>
          <p:nvPr/>
        </p:nvSpPr>
        <p:spPr>
          <a:xfrm>
            <a:off x="721766" y="2159861"/>
            <a:ext cx="358235" cy="1"/>
          </a:xfrm>
          <a:prstGeom prst="line">
            <a:avLst/>
          </a:prstGeom>
          <a:ln w="25400">
            <a:solidFill>
              <a:srgbClr val="00A655"/>
            </a:solidFill>
            <a:miter lim="400000"/>
          </a:ln>
        </p:spPr>
        <p:txBody>
          <a:bodyPr lIns="71437" tIns="71437" rIns="71437" bIns="71437" anchor="ctr"/>
          <a:lstStyle/>
          <a:p>
            <a:pPr marL="0" marR="0" lvl="0" indent="0" algn="ctr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3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Regular" charset="0"/>
              <a:ea typeface="Arial Regular" charset="0"/>
              <a:cs typeface="Arial Regular" charset="0"/>
              <a:sym typeface="Helvetica Neue Medium"/>
            </a:endParaRPr>
          </a:p>
        </p:txBody>
      </p:sp>
      <p:sp>
        <p:nvSpPr>
          <p:cNvPr id="253" name="Task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5600"/>
            </a:lvl1pPr>
          </a:lstStyle>
          <a:p>
            <a:r>
              <a:rPr lang="en-GB" b="1" dirty="0">
                <a:latin typeface="Helvetica" panose="020B0403020202020204" pitchFamily="34" charset="0"/>
                <a:ea typeface="Arial" charset="0"/>
                <a:cs typeface="Arial" charset="0"/>
              </a:rPr>
              <a:t>Algorithm step 4</a:t>
            </a:r>
          </a:p>
        </p:txBody>
      </p:sp>
      <p:sp>
        <p:nvSpPr>
          <p:cNvPr id="254" name="Prototyping &amp; modelling"/>
          <p:cNvSpPr txBox="1">
            <a:spLocks noGrp="1"/>
          </p:cNvSpPr>
          <p:nvPr>
            <p:ph type="body" idx="13"/>
          </p:nvPr>
        </p:nvSpPr>
        <p:spPr>
          <a:xfrm>
            <a:off x="721766" y="1183653"/>
            <a:ext cx="18499635" cy="630942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>
            <a:lvl1pPr marL="0" indent="0">
              <a:buSzTx/>
              <a:buNone/>
              <a:defRPr sz="3500">
                <a:solidFill>
                  <a:srgbClr val="929292"/>
                </a:solidFill>
              </a:defRPr>
            </a:lvl1pPr>
          </a:lstStyle>
          <a:p>
            <a:r>
              <a:rPr lang="en-GB" dirty="0">
                <a:latin typeface="Helvetica Light" panose="020B0403020202020204" pitchFamily="34" charset="0"/>
              </a:rPr>
              <a:t>Computer Science</a:t>
            </a:r>
            <a:endParaRPr dirty="0">
              <a:latin typeface="Helvetica Light" panose="020B0403020202020204" pitchFamily="34" charset="0"/>
            </a:endParaRPr>
          </a:p>
        </p:txBody>
      </p:sp>
      <p:sp>
        <p:nvSpPr>
          <p:cNvPr id="255" name="Line"/>
          <p:cNvSpPr/>
          <p:nvPr/>
        </p:nvSpPr>
        <p:spPr>
          <a:xfrm>
            <a:off x="721766" y="2159861"/>
            <a:ext cx="358235" cy="1"/>
          </a:xfrm>
          <a:prstGeom prst="line">
            <a:avLst/>
          </a:prstGeom>
          <a:ln w="25400">
            <a:solidFill>
              <a:srgbClr val="00A655"/>
            </a:solidFill>
            <a:miter lim="400000"/>
          </a:ln>
        </p:spPr>
        <p:txBody>
          <a:bodyPr lIns="71437" tIns="71437" rIns="71437" bIns="71437" anchor="ctr"/>
          <a:lstStyle/>
          <a:p>
            <a:pPr marL="0" marR="0" lvl="0" indent="0" algn="ctr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3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Regular" charset="0"/>
              <a:ea typeface="Arial Regular" charset="0"/>
              <a:cs typeface="Arial Regular" charset="0"/>
              <a:sym typeface="Helvetica Neue Medium"/>
            </a:endParaRPr>
          </a:p>
        </p:txBody>
      </p:sp>
      <p:sp>
        <p:nvSpPr>
          <p:cNvPr id="245" name="Rectangle"/>
          <p:cNvSpPr/>
          <p:nvPr/>
        </p:nvSpPr>
        <p:spPr>
          <a:xfrm>
            <a:off x="-1" y="3416060"/>
            <a:ext cx="24397892" cy="10150650"/>
          </a:xfrm>
          <a:prstGeom prst="rect">
            <a:avLst/>
          </a:prstGeom>
          <a:solidFill>
            <a:srgbClr val="27333A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marL="0" marR="0" lvl="0" indent="0" algn="ctr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2F333A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3000" b="0" i="0" u="none" strike="noStrike" kern="0" cap="none" spc="0" normalizeH="0" baseline="0" noProof="0" dirty="0">
              <a:ln>
                <a:noFill/>
              </a:ln>
              <a:solidFill>
                <a:srgbClr val="2F333A"/>
              </a:solidFill>
              <a:effectLst/>
              <a:uLnTx/>
              <a:uFillTx/>
              <a:latin typeface="Arial Regular" charset="0"/>
              <a:ea typeface="Arial Regular" charset="0"/>
              <a:cs typeface="Arial Regular" charset="0"/>
              <a:sym typeface="Helvetica Neue Medium"/>
            </a:endParaRPr>
          </a:p>
        </p:txBody>
      </p:sp>
      <p:sp>
        <p:nvSpPr>
          <p:cNvPr id="5" name="This code will tell the robot to navigate through an example maze. This will need adapting to suit your own maze design.">
            <a:extLst>
              <a:ext uri="{FF2B5EF4-FFF2-40B4-BE49-F238E27FC236}">
                <a16:creationId xmlns:a16="http://schemas.microsoft.com/office/drawing/2014/main" xmlns="" id="{C6A5C4F6-D7BE-F541-09B4-86B0AB345F9E}"/>
              </a:ext>
            </a:extLst>
          </p:cNvPr>
          <p:cNvSpPr txBox="1"/>
          <p:nvPr/>
        </p:nvSpPr>
        <p:spPr>
          <a:xfrm>
            <a:off x="403217" y="3707462"/>
            <a:ext cx="22867329" cy="93775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71437" tIns="71437" rIns="71437" bIns="71437">
            <a:spAutoFit/>
          </a:bodyPr>
          <a:lstStyle>
            <a:lvl1pPr marL="416718" indent="-416718">
              <a:buSzPct val="145000"/>
              <a:buChar char="‣"/>
              <a:defRPr sz="3000">
                <a:solidFill>
                  <a:srgbClr val="FFFFFF"/>
                </a:solidFill>
              </a:defRPr>
            </a:lvl1pPr>
          </a:lstStyle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3500" dirty="0">
                <a:latin typeface="Consolas" panose="020B0609020204030204" pitchFamily="49" charset="0"/>
              </a:rPr>
              <a:t> Create array </a:t>
            </a:r>
            <a:r>
              <a:rPr lang="en-GB" sz="3500" i="1" dirty="0" err="1">
                <a:latin typeface="Consolas" panose="020B0609020204030204" pitchFamily="49" charset="0"/>
              </a:rPr>
              <a:t>toVisit</a:t>
            </a:r>
            <a:r>
              <a:rPr lang="en-GB" sz="3500" i="1" dirty="0">
                <a:latin typeface="Consolas" panose="020B0609020204030204" pitchFamily="49" charset="0"/>
              </a:rPr>
              <a:t> </a:t>
            </a:r>
            <a:r>
              <a:rPr lang="en-GB" sz="3500" dirty="0">
                <a:latin typeface="Consolas" panose="020B0609020204030204" pitchFamily="49" charset="0"/>
              </a:rPr>
              <a:t>of positions to visit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3500" dirty="0">
                <a:latin typeface="Consolas" panose="020B0609020204030204" pitchFamily="49" charset="0"/>
              </a:rPr>
              <a:t> Create 2D array </a:t>
            </a:r>
            <a:r>
              <a:rPr lang="en-GB" sz="3500" i="1" dirty="0">
                <a:latin typeface="Consolas" panose="020B0609020204030204" pitchFamily="49" charset="0"/>
              </a:rPr>
              <a:t>visited</a:t>
            </a:r>
            <a:r>
              <a:rPr lang="en-GB" sz="3500" dirty="0">
                <a:latin typeface="Consolas" panose="020B0609020204030204" pitchFamily="49" charset="0"/>
              </a:rPr>
              <a:t> of positions visited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3500" dirty="0">
                <a:latin typeface="Consolas" panose="020B0609020204030204" pitchFamily="49" charset="0"/>
              </a:rPr>
              <a:t> Add the start position to the </a:t>
            </a:r>
            <a:r>
              <a:rPr lang="en-GB" sz="3500" i="1" dirty="0" err="1">
                <a:latin typeface="Consolas" panose="020B0609020204030204" pitchFamily="49" charset="0"/>
              </a:rPr>
              <a:t>toVisit</a:t>
            </a:r>
            <a:r>
              <a:rPr lang="en-GB" sz="3500" i="1" dirty="0">
                <a:latin typeface="Consolas" panose="020B0609020204030204" pitchFamily="49" charset="0"/>
              </a:rPr>
              <a:t> </a:t>
            </a:r>
            <a:r>
              <a:rPr lang="en-GB" sz="3500" dirty="0">
                <a:latin typeface="Consolas" panose="020B0609020204030204" pitchFamily="49" charset="0"/>
              </a:rPr>
              <a:t>array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3500" dirty="0">
                <a:latin typeface="Consolas" panose="020B0609020204030204" pitchFamily="49" charset="0"/>
              </a:rPr>
              <a:t> While there are still positions in </a:t>
            </a:r>
            <a:r>
              <a:rPr lang="en-GB" sz="3500" i="1" dirty="0" err="1">
                <a:latin typeface="Consolas" panose="020B0609020204030204" pitchFamily="49" charset="0"/>
              </a:rPr>
              <a:t>toVisit</a:t>
            </a:r>
            <a:r>
              <a:rPr lang="en-GB" sz="3500" dirty="0">
                <a:latin typeface="Consolas" panose="020B0609020204030204" pitchFamily="49" charset="0"/>
              </a:rPr>
              <a:t>: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3500" dirty="0">
                <a:latin typeface="Consolas" panose="020B0609020204030204" pitchFamily="49" charset="0"/>
              </a:rPr>
              <a:t>      set </a:t>
            </a:r>
            <a:r>
              <a:rPr lang="en-GB" sz="3500" i="1" dirty="0">
                <a:latin typeface="Consolas" panose="020B0609020204030204" pitchFamily="49" charset="0"/>
              </a:rPr>
              <a:t>visiting </a:t>
            </a:r>
            <a:r>
              <a:rPr lang="en-GB" sz="3500" dirty="0">
                <a:latin typeface="Consolas" panose="020B0609020204030204" pitchFamily="49" charset="0"/>
              </a:rPr>
              <a:t>as the position at end of the </a:t>
            </a:r>
            <a:r>
              <a:rPr lang="en-GB" sz="3500" i="1" dirty="0" err="1">
                <a:latin typeface="Consolas" panose="020B0609020204030204" pitchFamily="49" charset="0"/>
              </a:rPr>
              <a:t>toVisit</a:t>
            </a:r>
            <a:r>
              <a:rPr lang="en-GB" sz="3500" dirty="0">
                <a:latin typeface="Consolas" panose="020B0609020204030204" pitchFamily="49" charset="0"/>
              </a:rPr>
              <a:t> array and remove it from the array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3500" dirty="0">
                <a:latin typeface="Consolas" panose="020B0609020204030204" pitchFamily="49" charset="0"/>
              </a:rPr>
              <a:t>      add the </a:t>
            </a:r>
            <a:r>
              <a:rPr lang="en-GB" sz="3500" i="1" dirty="0">
                <a:latin typeface="Consolas" panose="020B0609020204030204" pitchFamily="49" charset="0"/>
              </a:rPr>
              <a:t>visiting </a:t>
            </a:r>
            <a:r>
              <a:rPr lang="en-GB" sz="3500" dirty="0">
                <a:latin typeface="Consolas" panose="020B0609020204030204" pitchFamily="49" charset="0"/>
              </a:rPr>
              <a:t>position to the </a:t>
            </a:r>
            <a:r>
              <a:rPr lang="en-GB" sz="3500" i="1" dirty="0">
                <a:latin typeface="Consolas" panose="020B0609020204030204" pitchFamily="49" charset="0"/>
              </a:rPr>
              <a:t>visited</a:t>
            </a:r>
            <a:r>
              <a:rPr lang="en-GB" sz="3500" dirty="0">
                <a:latin typeface="Consolas" panose="020B0609020204030204" pitchFamily="49" charset="0"/>
              </a:rPr>
              <a:t> array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3500" dirty="0">
                <a:latin typeface="Consolas" panose="020B0609020204030204" pitchFamily="49" charset="0"/>
              </a:rPr>
              <a:t>      if </a:t>
            </a:r>
            <a:r>
              <a:rPr lang="en-GB" sz="3500" i="1" dirty="0">
                <a:latin typeface="Consolas" panose="020B0609020204030204" pitchFamily="49" charset="0"/>
              </a:rPr>
              <a:t>visiting</a:t>
            </a:r>
            <a:r>
              <a:rPr lang="en-GB" sz="3500" dirty="0">
                <a:latin typeface="Consolas" panose="020B0609020204030204" pitchFamily="49" charset="0"/>
              </a:rPr>
              <a:t> is our destination position: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3500" dirty="0">
                <a:latin typeface="Consolas" panose="020B0609020204030204" pitchFamily="49" charset="0"/>
              </a:rPr>
              <a:t>           leave the loop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3500" dirty="0">
                <a:latin typeface="Consolas" panose="020B0609020204030204" pitchFamily="49" charset="0"/>
              </a:rPr>
              <a:t>      check the positions surrounding </a:t>
            </a:r>
            <a:r>
              <a:rPr lang="en-GB" sz="3500" i="1" dirty="0">
                <a:latin typeface="Consolas" panose="020B0609020204030204" pitchFamily="49" charset="0"/>
              </a:rPr>
              <a:t>visiting</a:t>
            </a:r>
            <a:r>
              <a:rPr lang="en-GB" sz="3500" dirty="0">
                <a:latin typeface="Consolas" panose="020B0609020204030204" pitchFamily="49" charset="0"/>
              </a:rPr>
              <a:t> as </a:t>
            </a:r>
            <a:r>
              <a:rPr lang="en-GB" sz="3500" i="1" dirty="0">
                <a:latin typeface="Consolas" panose="020B0609020204030204" pitchFamily="49" charset="0"/>
              </a:rPr>
              <a:t>surrounding</a:t>
            </a:r>
            <a:r>
              <a:rPr lang="en-GB" sz="3500" dirty="0">
                <a:latin typeface="Consolas" panose="020B0609020204030204" pitchFamily="49" charset="0"/>
              </a:rPr>
              <a:t>: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3500" dirty="0">
                <a:latin typeface="Consolas" panose="020B0609020204030204" pitchFamily="49" charset="0"/>
              </a:rPr>
              <a:t>           if we have not visited </a:t>
            </a:r>
            <a:r>
              <a:rPr lang="en-GB" sz="3500" i="1" dirty="0">
                <a:latin typeface="Consolas" panose="020B0609020204030204" pitchFamily="49" charset="0"/>
              </a:rPr>
              <a:t>surrounding</a:t>
            </a:r>
            <a:r>
              <a:rPr lang="en-GB" sz="3500" dirty="0">
                <a:latin typeface="Consolas" panose="020B0609020204030204" pitchFamily="49" charset="0"/>
              </a:rPr>
              <a:t> before: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3500" dirty="0">
                <a:latin typeface="Consolas" panose="020B0609020204030204" pitchFamily="49" charset="0"/>
              </a:rPr>
              <a:t>                add </a:t>
            </a:r>
            <a:r>
              <a:rPr lang="en-GB" sz="3500" i="1" dirty="0">
                <a:latin typeface="Consolas" panose="020B0609020204030204" pitchFamily="49" charset="0"/>
              </a:rPr>
              <a:t>surrounding </a:t>
            </a:r>
            <a:r>
              <a:rPr lang="en-GB" sz="3500" dirty="0">
                <a:latin typeface="Consolas" panose="020B0609020204030204" pitchFamily="49" charset="0"/>
              </a:rPr>
              <a:t>to the </a:t>
            </a:r>
            <a:r>
              <a:rPr lang="en-GB" sz="3500" i="1" dirty="0" err="1">
                <a:latin typeface="Consolas" panose="020B0609020204030204" pitchFamily="49" charset="0"/>
              </a:rPr>
              <a:t>toVisit</a:t>
            </a:r>
            <a:r>
              <a:rPr lang="en-GB" sz="3500" dirty="0">
                <a:latin typeface="Consolas" panose="020B0609020204030204" pitchFamily="49" charset="0"/>
              </a:rPr>
              <a:t> array with a distance travelled of </a:t>
            </a:r>
            <a:r>
              <a:rPr lang="en-GB" sz="3500" i="1" dirty="0">
                <a:latin typeface="Consolas" panose="020B0609020204030204" pitchFamily="49" charset="0"/>
              </a:rPr>
              <a:t>visiting </a:t>
            </a:r>
            <a:br>
              <a:rPr lang="en-GB" sz="3500" i="1" dirty="0">
                <a:latin typeface="Consolas" panose="020B0609020204030204" pitchFamily="49" charset="0"/>
              </a:rPr>
            </a:br>
            <a:r>
              <a:rPr lang="en-GB" sz="3500" i="1" dirty="0">
                <a:latin typeface="Consolas" panose="020B0609020204030204" pitchFamily="49" charset="0"/>
              </a:rPr>
              <a:t>                </a:t>
            </a:r>
            <a:r>
              <a:rPr lang="en-GB" sz="3500" dirty="0">
                <a:latin typeface="Consolas" panose="020B0609020204030204" pitchFamily="49" charset="0"/>
              </a:rPr>
              <a:t>distance travelled + 1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3500" dirty="0">
                <a:latin typeface="Consolas" panose="020B0609020204030204" pitchFamily="49" charset="0"/>
              </a:rPr>
              <a:t> Check the positions surrounding the start position for the shortest distance travelled and</a:t>
            </a:r>
            <a:br>
              <a:rPr lang="en-GB" sz="3500" dirty="0">
                <a:latin typeface="Consolas" panose="020B0609020204030204" pitchFamily="49" charset="0"/>
              </a:rPr>
            </a:br>
            <a:r>
              <a:rPr lang="en-GB" sz="3500" dirty="0">
                <a:latin typeface="Consolas" panose="020B0609020204030204" pitchFamily="49" charset="0"/>
              </a:rPr>
              <a:t> move to that position</a:t>
            </a:r>
          </a:p>
        </p:txBody>
      </p:sp>
      <p:sp>
        <p:nvSpPr>
          <p:cNvPr id="3" name="Rectangle">
            <a:extLst>
              <a:ext uri="{FF2B5EF4-FFF2-40B4-BE49-F238E27FC236}">
                <a16:creationId xmlns:a16="http://schemas.microsoft.com/office/drawing/2014/main" xmlns="" id="{C1A2F490-3613-CE4A-2AE3-AEFD215A8ABD}"/>
              </a:ext>
            </a:extLst>
          </p:cNvPr>
          <p:cNvSpPr/>
          <p:nvPr/>
        </p:nvSpPr>
        <p:spPr>
          <a:xfrm>
            <a:off x="-13892" y="3416060"/>
            <a:ext cx="24397892" cy="10150650"/>
          </a:xfrm>
          <a:prstGeom prst="rect">
            <a:avLst/>
          </a:prstGeom>
          <a:solidFill>
            <a:srgbClr val="27333A">
              <a:alpha val="85000"/>
            </a:srgb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marL="0" marR="0" lvl="0" indent="0" algn="ctr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2F333A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3000" b="0" i="0" u="none" strike="noStrike" kern="0" cap="none" spc="0" normalizeH="0" baseline="0" noProof="0" dirty="0">
              <a:ln>
                <a:noFill/>
              </a:ln>
              <a:solidFill>
                <a:srgbClr val="2F333A"/>
              </a:solidFill>
              <a:effectLst/>
              <a:uLnTx/>
              <a:uFillTx/>
              <a:latin typeface="Arial Regular" charset="0"/>
              <a:ea typeface="Arial Regular" charset="0"/>
              <a:cs typeface="Arial Regular" charset="0"/>
              <a:sym typeface="Helvetica Neue Medium"/>
            </a:endParaRPr>
          </a:p>
        </p:txBody>
      </p:sp>
      <p:sp>
        <p:nvSpPr>
          <p:cNvPr id="2" name="This code will tell the robot to navigate through an example maze. This will need adapting to suit your own maze design.">
            <a:extLst>
              <a:ext uri="{FF2B5EF4-FFF2-40B4-BE49-F238E27FC236}">
                <a16:creationId xmlns:a16="http://schemas.microsoft.com/office/drawing/2014/main" xmlns="" id="{970C33D3-3A66-75BB-3138-2BE5812B51F0}"/>
              </a:ext>
            </a:extLst>
          </p:cNvPr>
          <p:cNvSpPr txBox="1"/>
          <p:nvPr/>
        </p:nvSpPr>
        <p:spPr>
          <a:xfrm>
            <a:off x="2515657" y="7690645"/>
            <a:ext cx="19412673" cy="10675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71437" tIns="71437" rIns="71437" bIns="71437">
            <a:spAutoFit/>
          </a:bodyPr>
          <a:lstStyle>
            <a:lvl1pPr marL="416718" indent="-416718">
              <a:buSzPct val="145000"/>
              <a:buChar char="‣"/>
              <a:defRPr sz="3000">
                <a:solidFill>
                  <a:srgbClr val="FFFFFF"/>
                </a:solidFill>
              </a:defRPr>
            </a:lvl1pPr>
          </a:lstStyle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6000" b="1" dirty="0">
                <a:latin typeface="Consolas" panose="020B0609020204030204" pitchFamily="49" charset="0"/>
              </a:rPr>
              <a:t> While there are still positions in </a:t>
            </a:r>
            <a:r>
              <a:rPr lang="en-GB" sz="6000" b="1" i="1" dirty="0" err="1">
                <a:latin typeface="Consolas" panose="020B0609020204030204" pitchFamily="49" charset="0"/>
              </a:rPr>
              <a:t>toVisit</a:t>
            </a:r>
            <a:r>
              <a:rPr lang="en-GB" sz="6000" b="1" dirty="0">
                <a:latin typeface="Consolas" panose="020B0609020204030204" pitchFamily="49" charset="0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3366388443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Polygon"/>
          <p:cNvSpPr/>
          <p:nvPr/>
        </p:nvSpPr>
        <p:spPr>
          <a:xfrm rot="19800000">
            <a:off x="11906981" y="12511776"/>
            <a:ext cx="563027" cy="6501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00A655"/>
          </a:solidFill>
          <a:ln w="12700">
            <a:miter lim="400000"/>
          </a:ln>
        </p:spPr>
        <p:txBody>
          <a:bodyPr lIns="71437" tIns="71437" rIns="71437" bIns="71437"/>
          <a:lstStyle/>
          <a:p>
            <a:pPr marL="0" marR="0" lvl="0" indent="0" algn="ctr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00A65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3000" b="0" i="0" u="none" strike="noStrike" kern="0" cap="none" spc="0" normalizeH="0" baseline="0" noProof="0" dirty="0">
              <a:ln>
                <a:noFill/>
              </a:ln>
              <a:solidFill>
                <a:srgbClr val="00A655"/>
              </a:solidFill>
              <a:effectLst/>
              <a:uLnTx/>
              <a:uFillTx/>
              <a:latin typeface="Arial Regular" charset="0"/>
              <a:ea typeface="Arial Regular" charset="0"/>
              <a:cs typeface="Arial Regular" charset="0"/>
              <a:sym typeface="Helvetica Neue Medium"/>
            </a:endParaRPr>
          </a:p>
        </p:txBody>
      </p:sp>
      <p:sp>
        <p:nvSpPr>
          <p:cNvPr id="24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pPr marL="0" marR="0" lvl="0" indent="0" algn="ctr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22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 panose="020B0403020202020204" pitchFamily="34" charset="0"/>
                <a:sym typeface="Helvetica"/>
              </a:rPr>
              <a:pPr marL="0" marR="0" lvl="0" indent="0" algn="ctr" defTabSz="821531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sz="2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" panose="020B0403020202020204" pitchFamily="34" charset="0"/>
              <a:sym typeface="Helvetica"/>
            </a:endParaRPr>
          </a:p>
        </p:txBody>
      </p:sp>
      <p:sp>
        <p:nvSpPr>
          <p:cNvPr id="252" name="Line"/>
          <p:cNvSpPr/>
          <p:nvPr/>
        </p:nvSpPr>
        <p:spPr>
          <a:xfrm>
            <a:off x="721766" y="2159861"/>
            <a:ext cx="358235" cy="1"/>
          </a:xfrm>
          <a:prstGeom prst="line">
            <a:avLst/>
          </a:prstGeom>
          <a:ln w="25400">
            <a:solidFill>
              <a:srgbClr val="00A655"/>
            </a:solidFill>
            <a:miter lim="400000"/>
          </a:ln>
        </p:spPr>
        <p:txBody>
          <a:bodyPr lIns="71437" tIns="71437" rIns="71437" bIns="71437" anchor="ctr"/>
          <a:lstStyle/>
          <a:p>
            <a:pPr marL="0" marR="0" lvl="0" indent="0" algn="ctr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3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Regular" charset="0"/>
              <a:ea typeface="Arial Regular" charset="0"/>
              <a:cs typeface="Arial Regular" charset="0"/>
              <a:sym typeface="Helvetica Neue Medium"/>
            </a:endParaRPr>
          </a:p>
        </p:txBody>
      </p:sp>
      <p:sp>
        <p:nvSpPr>
          <p:cNvPr id="253" name="Task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5600"/>
            </a:lvl1pPr>
          </a:lstStyle>
          <a:p>
            <a:r>
              <a:rPr lang="en-GB" b="1" dirty="0">
                <a:latin typeface="Helvetica" panose="020B0403020202020204" pitchFamily="34" charset="0"/>
                <a:ea typeface="Arial" charset="0"/>
                <a:cs typeface="Arial" charset="0"/>
              </a:rPr>
              <a:t>Algorithm step 5</a:t>
            </a:r>
          </a:p>
        </p:txBody>
      </p:sp>
      <p:sp>
        <p:nvSpPr>
          <p:cNvPr id="254" name="Prototyping &amp; modelling"/>
          <p:cNvSpPr txBox="1">
            <a:spLocks noGrp="1"/>
          </p:cNvSpPr>
          <p:nvPr>
            <p:ph type="body" idx="13"/>
          </p:nvPr>
        </p:nvSpPr>
        <p:spPr>
          <a:xfrm>
            <a:off x="721766" y="1183653"/>
            <a:ext cx="18499635" cy="630942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>
            <a:lvl1pPr marL="0" indent="0">
              <a:buSzTx/>
              <a:buNone/>
              <a:defRPr sz="3500">
                <a:solidFill>
                  <a:srgbClr val="929292"/>
                </a:solidFill>
              </a:defRPr>
            </a:lvl1pPr>
          </a:lstStyle>
          <a:p>
            <a:r>
              <a:rPr lang="en-GB" dirty="0">
                <a:latin typeface="Helvetica Light" panose="020B0403020202020204" pitchFamily="34" charset="0"/>
              </a:rPr>
              <a:t>Computer Science</a:t>
            </a:r>
            <a:endParaRPr dirty="0">
              <a:latin typeface="Helvetica Light" panose="020B0403020202020204" pitchFamily="34" charset="0"/>
            </a:endParaRPr>
          </a:p>
        </p:txBody>
      </p:sp>
      <p:sp>
        <p:nvSpPr>
          <p:cNvPr id="255" name="Line"/>
          <p:cNvSpPr/>
          <p:nvPr/>
        </p:nvSpPr>
        <p:spPr>
          <a:xfrm>
            <a:off x="721766" y="2159861"/>
            <a:ext cx="358235" cy="1"/>
          </a:xfrm>
          <a:prstGeom prst="line">
            <a:avLst/>
          </a:prstGeom>
          <a:ln w="25400">
            <a:solidFill>
              <a:srgbClr val="00A655"/>
            </a:solidFill>
            <a:miter lim="400000"/>
          </a:ln>
        </p:spPr>
        <p:txBody>
          <a:bodyPr lIns="71437" tIns="71437" rIns="71437" bIns="71437" anchor="ctr"/>
          <a:lstStyle/>
          <a:p>
            <a:pPr marL="0" marR="0" lvl="0" indent="0" algn="ctr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3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Regular" charset="0"/>
              <a:ea typeface="Arial Regular" charset="0"/>
              <a:cs typeface="Arial Regular" charset="0"/>
              <a:sym typeface="Helvetica Neue Medium"/>
            </a:endParaRPr>
          </a:p>
        </p:txBody>
      </p:sp>
      <p:sp>
        <p:nvSpPr>
          <p:cNvPr id="245" name="Rectangle"/>
          <p:cNvSpPr/>
          <p:nvPr/>
        </p:nvSpPr>
        <p:spPr>
          <a:xfrm>
            <a:off x="-1" y="3416060"/>
            <a:ext cx="24397892" cy="10150650"/>
          </a:xfrm>
          <a:prstGeom prst="rect">
            <a:avLst/>
          </a:prstGeom>
          <a:solidFill>
            <a:srgbClr val="27333A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marL="0" marR="0" lvl="0" indent="0" algn="ctr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2F333A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3000" b="0" i="0" u="none" strike="noStrike" kern="0" cap="none" spc="0" normalizeH="0" baseline="0" noProof="0" dirty="0">
              <a:ln>
                <a:noFill/>
              </a:ln>
              <a:solidFill>
                <a:srgbClr val="2F333A"/>
              </a:solidFill>
              <a:effectLst/>
              <a:uLnTx/>
              <a:uFillTx/>
              <a:latin typeface="Arial Regular" charset="0"/>
              <a:ea typeface="Arial Regular" charset="0"/>
              <a:cs typeface="Arial Regular" charset="0"/>
              <a:sym typeface="Helvetica Neue Medium"/>
            </a:endParaRPr>
          </a:p>
        </p:txBody>
      </p:sp>
      <p:sp>
        <p:nvSpPr>
          <p:cNvPr id="5" name="This code will tell the robot to navigate through an example maze. This will need adapting to suit your own maze design.">
            <a:extLst>
              <a:ext uri="{FF2B5EF4-FFF2-40B4-BE49-F238E27FC236}">
                <a16:creationId xmlns:a16="http://schemas.microsoft.com/office/drawing/2014/main" xmlns="" id="{C6A5C4F6-D7BE-F541-09B4-86B0AB345F9E}"/>
              </a:ext>
            </a:extLst>
          </p:cNvPr>
          <p:cNvSpPr txBox="1"/>
          <p:nvPr/>
        </p:nvSpPr>
        <p:spPr>
          <a:xfrm>
            <a:off x="403217" y="3707462"/>
            <a:ext cx="22867329" cy="93775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71437" tIns="71437" rIns="71437" bIns="71437">
            <a:spAutoFit/>
          </a:bodyPr>
          <a:lstStyle>
            <a:lvl1pPr marL="416718" indent="-416718">
              <a:buSzPct val="145000"/>
              <a:buChar char="‣"/>
              <a:defRPr sz="3000">
                <a:solidFill>
                  <a:srgbClr val="FFFFFF"/>
                </a:solidFill>
              </a:defRPr>
            </a:lvl1pPr>
          </a:lstStyle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3500" dirty="0">
                <a:latin typeface="Consolas" panose="020B0609020204030204" pitchFamily="49" charset="0"/>
              </a:rPr>
              <a:t> Create array </a:t>
            </a:r>
            <a:r>
              <a:rPr lang="en-GB" sz="3500" i="1" dirty="0" err="1">
                <a:latin typeface="Consolas" panose="020B0609020204030204" pitchFamily="49" charset="0"/>
              </a:rPr>
              <a:t>toVisit</a:t>
            </a:r>
            <a:r>
              <a:rPr lang="en-GB" sz="3500" i="1" dirty="0">
                <a:latin typeface="Consolas" panose="020B0609020204030204" pitchFamily="49" charset="0"/>
              </a:rPr>
              <a:t> </a:t>
            </a:r>
            <a:r>
              <a:rPr lang="en-GB" sz="3500" dirty="0">
                <a:latin typeface="Consolas" panose="020B0609020204030204" pitchFamily="49" charset="0"/>
              </a:rPr>
              <a:t>of positions to visit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3500" dirty="0">
                <a:latin typeface="Consolas" panose="020B0609020204030204" pitchFamily="49" charset="0"/>
              </a:rPr>
              <a:t> Create 2D array </a:t>
            </a:r>
            <a:r>
              <a:rPr lang="en-GB" sz="3500" i="1" dirty="0">
                <a:latin typeface="Consolas" panose="020B0609020204030204" pitchFamily="49" charset="0"/>
              </a:rPr>
              <a:t>visited</a:t>
            </a:r>
            <a:r>
              <a:rPr lang="en-GB" sz="3500" dirty="0">
                <a:latin typeface="Consolas" panose="020B0609020204030204" pitchFamily="49" charset="0"/>
              </a:rPr>
              <a:t> of positions visited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3500" dirty="0">
                <a:latin typeface="Consolas" panose="020B0609020204030204" pitchFamily="49" charset="0"/>
              </a:rPr>
              <a:t> Add the start position to the </a:t>
            </a:r>
            <a:r>
              <a:rPr lang="en-GB" sz="3500" i="1" dirty="0" err="1">
                <a:latin typeface="Consolas" panose="020B0609020204030204" pitchFamily="49" charset="0"/>
              </a:rPr>
              <a:t>toVisit</a:t>
            </a:r>
            <a:r>
              <a:rPr lang="en-GB" sz="3500" i="1" dirty="0">
                <a:latin typeface="Consolas" panose="020B0609020204030204" pitchFamily="49" charset="0"/>
              </a:rPr>
              <a:t> </a:t>
            </a:r>
            <a:r>
              <a:rPr lang="en-GB" sz="3500" dirty="0">
                <a:latin typeface="Consolas" panose="020B0609020204030204" pitchFamily="49" charset="0"/>
              </a:rPr>
              <a:t>array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3500" dirty="0">
                <a:latin typeface="Consolas" panose="020B0609020204030204" pitchFamily="49" charset="0"/>
              </a:rPr>
              <a:t> While there are still positions in </a:t>
            </a:r>
            <a:r>
              <a:rPr lang="en-GB" sz="3500" i="1" dirty="0" err="1">
                <a:latin typeface="Consolas" panose="020B0609020204030204" pitchFamily="49" charset="0"/>
              </a:rPr>
              <a:t>toVisit</a:t>
            </a:r>
            <a:r>
              <a:rPr lang="en-GB" sz="3500" dirty="0">
                <a:latin typeface="Consolas" panose="020B0609020204030204" pitchFamily="49" charset="0"/>
              </a:rPr>
              <a:t>: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3500" dirty="0">
                <a:latin typeface="Consolas" panose="020B0609020204030204" pitchFamily="49" charset="0"/>
              </a:rPr>
              <a:t>      set </a:t>
            </a:r>
            <a:r>
              <a:rPr lang="en-GB" sz="3500" i="1" dirty="0">
                <a:latin typeface="Consolas" panose="020B0609020204030204" pitchFamily="49" charset="0"/>
              </a:rPr>
              <a:t>visiting </a:t>
            </a:r>
            <a:r>
              <a:rPr lang="en-GB" sz="3500" dirty="0">
                <a:latin typeface="Consolas" panose="020B0609020204030204" pitchFamily="49" charset="0"/>
              </a:rPr>
              <a:t>as the position at end of the </a:t>
            </a:r>
            <a:r>
              <a:rPr lang="en-GB" sz="3500" i="1" dirty="0" err="1">
                <a:latin typeface="Consolas" panose="020B0609020204030204" pitchFamily="49" charset="0"/>
              </a:rPr>
              <a:t>toVisit</a:t>
            </a:r>
            <a:r>
              <a:rPr lang="en-GB" sz="3500" dirty="0">
                <a:latin typeface="Consolas" panose="020B0609020204030204" pitchFamily="49" charset="0"/>
              </a:rPr>
              <a:t> array and remove it from the array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3500" dirty="0">
                <a:latin typeface="Consolas" panose="020B0609020204030204" pitchFamily="49" charset="0"/>
              </a:rPr>
              <a:t>      add the </a:t>
            </a:r>
            <a:r>
              <a:rPr lang="en-GB" sz="3500" i="1" dirty="0">
                <a:latin typeface="Consolas" panose="020B0609020204030204" pitchFamily="49" charset="0"/>
              </a:rPr>
              <a:t>visiting </a:t>
            </a:r>
            <a:r>
              <a:rPr lang="en-GB" sz="3500" dirty="0">
                <a:latin typeface="Consolas" panose="020B0609020204030204" pitchFamily="49" charset="0"/>
              </a:rPr>
              <a:t>position to the </a:t>
            </a:r>
            <a:r>
              <a:rPr lang="en-GB" sz="3500" i="1" dirty="0">
                <a:latin typeface="Consolas" panose="020B0609020204030204" pitchFamily="49" charset="0"/>
              </a:rPr>
              <a:t>visited</a:t>
            </a:r>
            <a:r>
              <a:rPr lang="en-GB" sz="3500" dirty="0">
                <a:latin typeface="Consolas" panose="020B0609020204030204" pitchFamily="49" charset="0"/>
              </a:rPr>
              <a:t> array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3500" dirty="0">
                <a:latin typeface="Consolas" panose="020B0609020204030204" pitchFamily="49" charset="0"/>
              </a:rPr>
              <a:t>      if </a:t>
            </a:r>
            <a:r>
              <a:rPr lang="en-GB" sz="3500" i="1" dirty="0">
                <a:latin typeface="Consolas" panose="020B0609020204030204" pitchFamily="49" charset="0"/>
              </a:rPr>
              <a:t>visiting</a:t>
            </a:r>
            <a:r>
              <a:rPr lang="en-GB" sz="3500" dirty="0">
                <a:latin typeface="Consolas" panose="020B0609020204030204" pitchFamily="49" charset="0"/>
              </a:rPr>
              <a:t> is our destination position: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3500" dirty="0">
                <a:latin typeface="Consolas" panose="020B0609020204030204" pitchFamily="49" charset="0"/>
              </a:rPr>
              <a:t>           leave the loop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3500" dirty="0">
                <a:latin typeface="Consolas" panose="020B0609020204030204" pitchFamily="49" charset="0"/>
              </a:rPr>
              <a:t>      check the positions surrounding </a:t>
            </a:r>
            <a:r>
              <a:rPr lang="en-GB" sz="3500" i="1" dirty="0">
                <a:latin typeface="Consolas" panose="020B0609020204030204" pitchFamily="49" charset="0"/>
              </a:rPr>
              <a:t>visiting</a:t>
            </a:r>
            <a:r>
              <a:rPr lang="en-GB" sz="3500" dirty="0">
                <a:latin typeface="Consolas" panose="020B0609020204030204" pitchFamily="49" charset="0"/>
              </a:rPr>
              <a:t> as </a:t>
            </a:r>
            <a:r>
              <a:rPr lang="en-GB" sz="3500" i="1" dirty="0">
                <a:latin typeface="Consolas" panose="020B0609020204030204" pitchFamily="49" charset="0"/>
              </a:rPr>
              <a:t>surrounding</a:t>
            </a:r>
            <a:r>
              <a:rPr lang="en-GB" sz="3500" dirty="0">
                <a:latin typeface="Consolas" panose="020B0609020204030204" pitchFamily="49" charset="0"/>
              </a:rPr>
              <a:t>: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3500" dirty="0">
                <a:latin typeface="Consolas" panose="020B0609020204030204" pitchFamily="49" charset="0"/>
              </a:rPr>
              <a:t>           if we have not visited </a:t>
            </a:r>
            <a:r>
              <a:rPr lang="en-GB" sz="3500" i="1" dirty="0">
                <a:latin typeface="Consolas" panose="020B0609020204030204" pitchFamily="49" charset="0"/>
              </a:rPr>
              <a:t>surrounding</a:t>
            </a:r>
            <a:r>
              <a:rPr lang="en-GB" sz="3500" dirty="0">
                <a:latin typeface="Consolas" panose="020B0609020204030204" pitchFamily="49" charset="0"/>
              </a:rPr>
              <a:t> before: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3500" dirty="0">
                <a:latin typeface="Consolas" panose="020B0609020204030204" pitchFamily="49" charset="0"/>
              </a:rPr>
              <a:t>                add </a:t>
            </a:r>
            <a:r>
              <a:rPr lang="en-GB" sz="3500" i="1" dirty="0">
                <a:latin typeface="Consolas" panose="020B0609020204030204" pitchFamily="49" charset="0"/>
              </a:rPr>
              <a:t>surrounding </a:t>
            </a:r>
            <a:r>
              <a:rPr lang="en-GB" sz="3500" dirty="0">
                <a:latin typeface="Consolas" panose="020B0609020204030204" pitchFamily="49" charset="0"/>
              </a:rPr>
              <a:t>to the </a:t>
            </a:r>
            <a:r>
              <a:rPr lang="en-GB" sz="3500" i="1" dirty="0" err="1">
                <a:latin typeface="Consolas" panose="020B0609020204030204" pitchFamily="49" charset="0"/>
              </a:rPr>
              <a:t>toVisit</a:t>
            </a:r>
            <a:r>
              <a:rPr lang="en-GB" sz="3500" dirty="0">
                <a:latin typeface="Consolas" panose="020B0609020204030204" pitchFamily="49" charset="0"/>
              </a:rPr>
              <a:t> array with a distance travelled of </a:t>
            </a:r>
            <a:r>
              <a:rPr lang="en-GB" sz="3500" i="1" dirty="0">
                <a:latin typeface="Consolas" panose="020B0609020204030204" pitchFamily="49" charset="0"/>
              </a:rPr>
              <a:t>visiting </a:t>
            </a:r>
            <a:br>
              <a:rPr lang="en-GB" sz="3500" i="1" dirty="0">
                <a:latin typeface="Consolas" panose="020B0609020204030204" pitchFamily="49" charset="0"/>
              </a:rPr>
            </a:br>
            <a:r>
              <a:rPr lang="en-GB" sz="3500" i="1" dirty="0">
                <a:latin typeface="Consolas" panose="020B0609020204030204" pitchFamily="49" charset="0"/>
              </a:rPr>
              <a:t>                </a:t>
            </a:r>
            <a:r>
              <a:rPr lang="en-GB" sz="3500" dirty="0">
                <a:latin typeface="Consolas" panose="020B0609020204030204" pitchFamily="49" charset="0"/>
              </a:rPr>
              <a:t>distance travelled + 1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3500" dirty="0">
                <a:latin typeface="Consolas" panose="020B0609020204030204" pitchFamily="49" charset="0"/>
              </a:rPr>
              <a:t> Check the positions surrounding the start position for the shortest distance travelled and</a:t>
            </a:r>
            <a:br>
              <a:rPr lang="en-GB" sz="3500" dirty="0">
                <a:latin typeface="Consolas" panose="020B0609020204030204" pitchFamily="49" charset="0"/>
              </a:rPr>
            </a:br>
            <a:r>
              <a:rPr lang="en-GB" sz="3500" dirty="0">
                <a:latin typeface="Consolas" panose="020B0609020204030204" pitchFamily="49" charset="0"/>
              </a:rPr>
              <a:t> move to that position</a:t>
            </a:r>
          </a:p>
        </p:txBody>
      </p:sp>
      <p:sp>
        <p:nvSpPr>
          <p:cNvPr id="3" name="Rectangle">
            <a:extLst>
              <a:ext uri="{FF2B5EF4-FFF2-40B4-BE49-F238E27FC236}">
                <a16:creationId xmlns:a16="http://schemas.microsoft.com/office/drawing/2014/main" xmlns="" id="{C1A2F490-3613-CE4A-2AE3-AEFD215A8ABD}"/>
              </a:ext>
            </a:extLst>
          </p:cNvPr>
          <p:cNvSpPr/>
          <p:nvPr/>
        </p:nvSpPr>
        <p:spPr>
          <a:xfrm>
            <a:off x="-13892" y="3416060"/>
            <a:ext cx="24397892" cy="10150650"/>
          </a:xfrm>
          <a:prstGeom prst="rect">
            <a:avLst/>
          </a:prstGeom>
          <a:solidFill>
            <a:srgbClr val="27333A">
              <a:alpha val="85000"/>
            </a:srgb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marL="0" marR="0" lvl="0" indent="0" algn="ctr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2F333A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3000" b="0" i="0" u="none" strike="noStrike" kern="0" cap="none" spc="0" normalizeH="0" baseline="0" noProof="0" dirty="0">
              <a:ln>
                <a:noFill/>
              </a:ln>
              <a:solidFill>
                <a:srgbClr val="2F333A"/>
              </a:solidFill>
              <a:effectLst/>
              <a:uLnTx/>
              <a:uFillTx/>
              <a:latin typeface="Arial Regular" charset="0"/>
              <a:ea typeface="Arial Regular" charset="0"/>
              <a:cs typeface="Arial Regular" charset="0"/>
              <a:sym typeface="Helvetica Neue Medium"/>
            </a:endParaRPr>
          </a:p>
        </p:txBody>
      </p:sp>
      <p:sp>
        <p:nvSpPr>
          <p:cNvPr id="2" name="This code will tell the robot to navigate through an example maze. This will need adapting to suit your own maze design.">
            <a:extLst>
              <a:ext uri="{FF2B5EF4-FFF2-40B4-BE49-F238E27FC236}">
                <a16:creationId xmlns:a16="http://schemas.microsoft.com/office/drawing/2014/main" xmlns="" id="{970C33D3-3A66-75BB-3138-2BE5812B51F0}"/>
              </a:ext>
            </a:extLst>
          </p:cNvPr>
          <p:cNvSpPr txBox="1"/>
          <p:nvPr/>
        </p:nvSpPr>
        <p:spPr>
          <a:xfrm>
            <a:off x="2515657" y="7056166"/>
            <a:ext cx="19412673" cy="19909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71437" tIns="71437" rIns="71437" bIns="71437">
            <a:spAutoFit/>
          </a:bodyPr>
          <a:lstStyle>
            <a:lvl1pPr marL="416718" indent="-416718">
              <a:buSzPct val="145000"/>
              <a:buChar char="‣"/>
              <a:defRPr sz="3000">
                <a:solidFill>
                  <a:srgbClr val="FFFFFF"/>
                </a:solidFill>
              </a:defRPr>
            </a:lvl1pPr>
          </a:lstStyle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6000" b="1" dirty="0">
                <a:latin typeface="Consolas" panose="020B0609020204030204" pitchFamily="49" charset="0"/>
              </a:rPr>
              <a:t> set </a:t>
            </a:r>
            <a:r>
              <a:rPr lang="en-GB" sz="6000" b="1" i="1" dirty="0">
                <a:latin typeface="Consolas" panose="020B0609020204030204" pitchFamily="49" charset="0"/>
              </a:rPr>
              <a:t>visiting </a:t>
            </a:r>
            <a:r>
              <a:rPr lang="en-GB" sz="6000" b="1" dirty="0">
                <a:latin typeface="Consolas" panose="020B0609020204030204" pitchFamily="49" charset="0"/>
              </a:rPr>
              <a:t>as the position at end of the </a:t>
            </a:r>
            <a:br>
              <a:rPr lang="en-GB" sz="6000" b="1" dirty="0">
                <a:latin typeface="Consolas" panose="020B0609020204030204" pitchFamily="49" charset="0"/>
              </a:rPr>
            </a:br>
            <a:r>
              <a:rPr lang="en-GB" sz="6000" b="1" dirty="0">
                <a:latin typeface="Consolas" panose="020B0609020204030204" pitchFamily="49" charset="0"/>
              </a:rPr>
              <a:t> </a:t>
            </a:r>
            <a:r>
              <a:rPr lang="en-GB" sz="6000" b="1" i="1" dirty="0" err="1">
                <a:latin typeface="Consolas" panose="020B0609020204030204" pitchFamily="49" charset="0"/>
              </a:rPr>
              <a:t>toVisit</a:t>
            </a:r>
            <a:r>
              <a:rPr lang="en-GB" sz="6000" b="1" dirty="0">
                <a:latin typeface="Consolas" panose="020B0609020204030204" pitchFamily="49" charset="0"/>
              </a:rPr>
              <a:t> array and remove it from the array</a:t>
            </a:r>
          </a:p>
        </p:txBody>
      </p:sp>
    </p:spTree>
    <p:extLst>
      <p:ext uri="{BB962C8B-B14F-4D97-AF65-F5344CB8AC3E}">
        <p14:creationId xmlns:p14="http://schemas.microsoft.com/office/powerpoint/2010/main" val="4112251077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Polygon"/>
          <p:cNvSpPr/>
          <p:nvPr/>
        </p:nvSpPr>
        <p:spPr>
          <a:xfrm rot="19800000">
            <a:off x="11906981" y="12511776"/>
            <a:ext cx="563027" cy="6501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00A655"/>
          </a:solidFill>
          <a:ln w="12700">
            <a:miter lim="400000"/>
          </a:ln>
        </p:spPr>
        <p:txBody>
          <a:bodyPr lIns="71437" tIns="71437" rIns="71437" bIns="71437"/>
          <a:lstStyle/>
          <a:p>
            <a:pPr marL="0" marR="0" lvl="0" indent="0" algn="ctr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00A65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3000" b="0" i="0" u="none" strike="noStrike" kern="0" cap="none" spc="0" normalizeH="0" baseline="0" noProof="0" dirty="0">
              <a:ln>
                <a:noFill/>
              </a:ln>
              <a:solidFill>
                <a:srgbClr val="00A655"/>
              </a:solidFill>
              <a:effectLst/>
              <a:uLnTx/>
              <a:uFillTx/>
              <a:latin typeface="Arial Regular" charset="0"/>
              <a:ea typeface="Arial Regular" charset="0"/>
              <a:cs typeface="Arial Regular" charset="0"/>
              <a:sym typeface="Helvetica Neue Medium"/>
            </a:endParaRPr>
          </a:p>
        </p:txBody>
      </p:sp>
      <p:sp>
        <p:nvSpPr>
          <p:cNvPr id="24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pPr marL="0" marR="0" lvl="0" indent="0" algn="ctr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22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 panose="020B0403020202020204" pitchFamily="34" charset="0"/>
                <a:sym typeface="Helvetica"/>
              </a:rPr>
              <a:pPr marL="0" marR="0" lvl="0" indent="0" algn="ctr" defTabSz="821531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sz="2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" panose="020B0403020202020204" pitchFamily="34" charset="0"/>
              <a:sym typeface="Helvetica"/>
            </a:endParaRPr>
          </a:p>
        </p:txBody>
      </p:sp>
      <p:sp>
        <p:nvSpPr>
          <p:cNvPr id="252" name="Line"/>
          <p:cNvSpPr/>
          <p:nvPr/>
        </p:nvSpPr>
        <p:spPr>
          <a:xfrm>
            <a:off x="721766" y="2159861"/>
            <a:ext cx="358235" cy="1"/>
          </a:xfrm>
          <a:prstGeom prst="line">
            <a:avLst/>
          </a:prstGeom>
          <a:ln w="25400">
            <a:solidFill>
              <a:srgbClr val="00A655"/>
            </a:solidFill>
            <a:miter lim="400000"/>
          </a:ln>
        </p:spPr>
        <p:txBody>
          <a:bodyPr lIns="71437" tIns="71437" rIns="71437" bIns="71437" anchor="ctr"/>
          <a:lstStyle/>
          <a:p>
            <a:pPr marL="0" marR="0" lvl="0" indent="0" algn="ctr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3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Regular" charset="0"/>
              <a:ea typeface="Arial Regular" charset="0"/>
              <a:cs typeface="Arial Regular" charset="0"/>
              <a:sym typeface="Helvetica Neue Medium"/>
            </a:endParaRPr>
          </a:p>
        </p:txBody>
      </p:sp>
      <p:sp>
        <p:nvSpPr>
          <p:cNvPr id="253" name="Task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5600"/>
            </a:lvl1pPr>
          </a:lstStyle>
          <a:p>
            <a:r>
              <a:rPr lang="en-GB" b="1" dirty="0">
                <a:latin typeface="Helvetica" panose="020B0403020202020204" pitchFamily="34" charset="0"/>
                <a:ea typeface="Arial" charset="0"/>
                <a:cs typeface="Arial" charset="0"/>
              </a:rPr>
              <a:t>Algorithm step 6</a:t>
            </a:r>
          </a:p>
        </p:txBody>
      </p:sp>
      <p:sp>
        <p:nvSpPr>
          <p:cNvPr id="254" name="Prototyping &amp; modelling"/>
          <p:cNvSpPr txBox="1">
            <a:spLocks noGrp="1"/>
          </p:cNvSpPr>
          <p:nvPr>
            <p:ph type="body" idx="13"/>
          </p:nvPr>
        </p:nvSpPr>
        <p:spPr>
          <a:xfrm>
            <a:off x="721766" y="1183653"/>
            <a:ext cx="18499635" cy="630942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>
            <a:lvl1pPr marL="0" indent="0">
              <a:buSzTx/>
              <a:buNone/>
              <a:defRPr sz="3500">
                <a:solidFill>
                  <a:srgbClr val="929292"/>
                </a:solidFill>
              </a:defRPr>
            </a:lvl1pPr>
          </a:lstStyle>
          <a:p>
            <a:r>
              <a:rPr lang="en-GB" dirty="0">
                <a:latin typeface="Helvetica Light" panose="020B0403020202020204" pitchFamily="34" charset="0"/>
              </a:rPr>
              <a:t>Computer Science</a:t>
            </a:r>
            <a:endParaRPr dirty="0">
              <a:latin typeface="Helvetica Light" panose="020B0403020202020204" pitchFamily="34" charset="0"/>
            </a:endParaRPr>
          </a:p>
        </p:txBody>
      </p:sp>
      <p:sp>
        <p:nvSpPr>
          <p:cNvPr id="255" name="Line"/>
          <p:cNvSpPr/>
          <p:nvPr/>
        </p:nvSpPr>
        <p:spPr>
          <a:xfrm>
            <a:off x="721766" y="2159861"/>
            <a:ext cx="358235" cy="1"/>
          </a:xfrm>
          <a:prstGeom prst="line">
            <a:avLst/>
          </a:prstGeom>
          <a:ln w="25400">
            <a:solidFill>
              <a:srgbClr val="00A655"/>
            </a:solidFill>
            <a:miter lim="400000"/>
          </a:ln>
        </p:spPr>
        <p:txBody>
          <a:bodyPr lIns="71437" tIns="71437" rIns="71437" bIns="71437" anchor="ctr"/>
          <a:lstStyle/>
          <a:p>
            <a:pPr marL="0" marR="0" lvl="0" indent="0" algn="ctr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3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Regular" charset="0"/>
              <a:ea typeface="Arial Regular" charset="0"/>
              <a:cs typeface="Arial Regular" charset="0"/>
              <a:sym typeface="Helvetica Neue Medium"/>
            </a:endParaRPr>
          </a:p>
        </p:txBody>
      </p:sp>
      <p:sp>
        <p:nvSpPr>
          <p:cNvPr id="245" name="Rectangle"/>
          <p:cNvSpPr/>
          <p:nvPr/>
        </p:nvSpPr>
        <p:spPr>
          <a:xfrm>
            <a:off x="-1" y="3416060"/>
            <a:ext cx="24397892" cy="10150650"/>
          </a:xfrm>
          <a:prstGeom prst="rect">
            <a:avLst/>
          </a:prstGeom>
          <a:solidFill>
            <a:srgbClr val="27333A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marL="0" marR="0" lvl="0" indent="0" algn="ctr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2F333A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3000" b="0" i="0" u="none" strike="noStrike" kern="0" cap="none" spc="0" normalizeH="0" baseline="0" noProof="0" dirty="0">
              <a:ln>
                <a:noFill/>
              </a:ln>
              <a:solidFill>
                <a:srgbClr val="2F333A"/>
              </a:solidFill>
              <a:effectLst/>
              <a:uLnTx/>
              <a:uFillTx/>
              <a:latin typeface="Arial Regular" charset="0"/>
              <a:ea typeface="Arial Regular" charset="0"/>
              <a:cs typeface="Arial Regular" charset="0"/>
              <a:sym typeface="Helvetica Neue Medium"/>
            </a:endParaRPr>
          </a:p>
        </p:txBody>
      </p:sp>
      <p:sp>
        <p:nvSpPr>
          <p:cNvPr id="5" name="This code will tell the robot to navigate through an example maze. This will need adapting to suit your own maze design.">
            <a:extLst>
              <a:ext uri="{FF2B5EF4-FFF2-40B4-BE49-F238E27FC236}">
                <a16:creationId xmlns:a16="http://schemas.microsoft.com/office/drawing/2014/main" xmlns="" id="{C6A5C4F6-D7BE-F541-09B4-86B0AB345F9E}"/>
              </a:ext>
            </a:extLst>
          </p:cNvPr>
          <p:cNvSpPr txBox="1"/>
          <p:nvPr/>
        </p:nvSpPr>
        <p:spPr>
          <a:xfrm>
            <a:off x="403217" y="3707462"/>
            <a:ext cx="22867329" cy="93775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71437" tIns="71437" rIns="71437" bIns="71437">
            <a:spAutoFit/>
          </a:bodyPr>
          <a:lstStyle>
            <a:lvl1pPr marL="416718" indent="-416718">
              <a:buSzPct val="145000"/>
              <a:buChar char="‣"/>
              <a:defRPr sz="3000">
                <a:solidFill>
                  <a:srgbClr val="FFFFFF"/>
                </a:solidFill>
              </a:defRPr>
            </a:lvl1pPr>
          </a:lstStyle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3500" dirty="0">
                <a:latin typeface="Consolas" panose="020B0609020204030204" pitchFamily="49" charset="0"/>
              </a:rPr>
              <a:t> Create array </a:t>
            </a:r>
            <a:r>
              <a:rPr lang="en-GB" sz="3500" i="1" dirty="0" err="1">
                <a:latin typeface="Consolas" panose="020B0609020204030204" pitchFamily="49" charset="0"/>
              </a:rPr>
              <a:t>toVisit</a:t>
            </a:r>
            <a:r>
              <a:rPr lang="en-GB" sz="3500" i="1" dirty="0">
                <a:latin typeface="Consolas" panose="020B0609020204030204" pitchFamily="49" charset="0"/>
              </a:rPr>
              <a:t> </a:t>
            </a:r>
            <a:r>
              <a:rPr lang="en-GB" sz="3500" dirty="0">
                <a:latin typeface="Consolas" panose="020B0609020204030204" pitchFamily="49" charset="0"/>
              </a:rPr>
              <a:t>of positions to visit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3500" dirty="0">
                <a:latin typeface="Consolas" panose="020B0609020204030204" pitchFamily="49" charset="0"/>
              </a:rPr>
              <a:t> Create 2D array </a:t>
            </a:r>
            <a:r>
              <a:rPr lang="en-GB" sz="3500" i="1" dirty="0">
                <a:latin typeface="Consolas" panose="020B0609020204030204" pitchFamily="49" charset="0"/>
              </a:rPr>
              <a:t>visited</a:t>
            </a:r>
            <a:r>
              <a:rPr lang="en-GB" sz="3500" dirty="0">
                <a:latin typeface="Consolas" panose="020B0609020204030204" pitchFamily="49" charset="0"/>
              </a:rPr>
              <a:t> of positions visited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3500" dirty="0">
                <a:latin typeface="Consolas" panose="020B0609020204030204" pitchFamily="49" charset="0"/>
              </a:rPr>
              <a:t> Add the start position to the </a:t>
            </a:r>
            <a:r>
              <a:rPr lang="en-GB" sz="3500" i="1" dirty="0" err="1">
                <a:latin typeface="Consolas" panose="020B0609020204030204" pitchFamily="49" charset="0"/>
              </a:rPr>
              <a:t>toVisit</a:t>
            </a:r>
            <a:r>
              <a:rPr lang="en-GB" sz="3500" i="1" dirty="0">
                <a:latin typeface="Consolas" panose="020B0609020204030204" pitchFamily="49" charset="0"/>
              </a:rPr>
              <a:t> </a:t>
            </a:r>
            <a:r>
              <a:rPr lang="en-GB" sz="3500" dirty="0">
                <a:latin typeface="Consolas" panose="020B0609020204030204" pitchFamily="49" charset="0"/>
              </a:rPr>
              <a:t>array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3500" dirty="0">
                <a:latin typeface="Consolas" panose="020B0609020204030204" pitchFamily="49" charset="0"/>
              </a:rPr>
              <a:t> While there are still positions in </a:t>
            </a:r>
            <a:r>
              <a:rPr lang="en-GB" sz="3500" i="1" dirty="0" err="1">
                <a:latin typeface="Consolas" panose="020B0609020204030204" pitchFamily="49" charset="0"/>
              </a:rPr>
              <a:t>toVisit</a:t>
            </a:r>
            <a:r>
              <a:rPr lang="en-GB" sz="3500" dirty="0">
                <a:latin typeface="Consolas" panose="020B0609020204030204" pitchFamily="49" charset="0"/>
              </a:rPr>
              <a:t>: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3500" dirty="0">
                <a:latin typeface="Consolas" panose="020B0609020204030204" pitchFamily="49" charset="0"/>
              </a:rPr>
              <a:t>      set </a:t>
            </a:r>
            <a:r>
              <a:rPr lang="en-GB" sz="3500" i="1" dirty="0">
                <a:latin typeface="Consolas" panose="020B0609020204030204" pitchFamily="49" charset="0"/>
              </a:rPr>
              <a:t>visiting </a:t>
            </a:r>
            <a:r>
              <a:rPr lang="en-GB" sz="3500" dirty="0">
                <a:latin typeface="Consolas" panose="020B0609020204030204" pitchFamily="49" charset="0"/>
              </a:rPr>
              <a:t>as the position at end of the </a:t>
            </a:r>
            <a:r>
              <a:rPr lang="en-GB" sz="3500" i="1" dirty="0" err="1">
                <a:latin typeface="Consolas" panose="020B0609020204030204" pitchFamily="49" charset="0"/>
              </a:rPr>
              <a:t>toVisit</a:t>
            </a:r>
            <a:r>
              <a:rPr lang="en-GB" sz="3500" dirty="0">
                <a:latin typeface="Consolas" panose="020B0609020204030204" pitchFamily="49" charset="0"/>
              </a:rPr>
              <a:t> array and remove it from the array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3500" dirty="0">
                <a:latin typeface="Consolas" panose="020B0609020204030204" pitchFamily="49" charset="0"/>
              </a:rPr>
              <a:t>      add the </a:t>
            </a:r>
            <a:r>
              <a:rPr lang="en-GB" sz="3500" i="1" dirty="0">
                <a:latin typeface="Consolas" panose="020B0609020204030204" pitchFamily="49" charset="0"/>
              </a:rPr>
              <a:t>visiting </a:t>
            </a:r>
            <a:r>
              <a:rPr lang="en-GB" sz="3500" dirty="0">
                <a:latin typeface="Consolas" panose="020B0609020204030204" pitchFamily="49" charset="0"/>
              </a:rPr>
              <a:t>position to the </a:t>
            </a:r>
            <a:r>
              <a:rPr lang="en-GB" sz="3500" i="1" dirty="0">
                <a:latin typeface="Consolas" panose="020B0609020204030204" pitchFamily="49" charset="0"/>
              </a:rPr>
              <a:t>visited</a:t>
            </a:r>
            <a:r>
              <a:rPr lang="en-GB" sz="3500" dirty="0">
                <a:latin typeface="Consolas" panose="020B0609020204030204" pitchFamily="49" charset="0"/>
              </a:rPr>
              <a:t> array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3500" dirty="0">
                <a:latin typeface="Consolas" panose="020B0609020204030204" pitchFamily="49" charset="0"/>
              </a:rPr>
              <a:t>      if </a:t>
            </a:r>
            <a:r>
              <a:rPr lang="en-GB" sz="3500" i="1" dirty="0">
                <a:latin typeface="Consolas" panose="020B0609020204030204" pitchFamily="49" charset="0"/>
              </a:rPr>
              <a:t>visiting</a:t>
            </a:r>
            <a:r>
              <a:rPr lang="en-GB" sz="3500" dirty="0">
                <a:latin typeface="Consolas" panose="020B0609020204030204" pitchFamily="49" charset="0"/>
              </a:rPr>
              <a:t> is our destination position: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3500" dirty="0">
                <a:latin typeface="Consolas" panose="020B0609020204030204" pitchFamily="49" charset="0"/>
              </a:rPr>
              <a:t>           leave the loop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3500" dirty="0">
                <a:latin typeface="Consolas" panose="020B0609020204030204" pitchFamily="49" charset="0"/>
              </a:rPr>
              <a:t>      check the positions surrounding </a:t>
            </a:r>
            <a:r>
              <a:rPr lang="en-GB" sz="3500" i="1" dirty="0">
                <a:latin typeface="Consolas" panose="020B0609020204030204" pitchFamily="49" charset="0"/>
              </a:rPr>
              <a:t>visiting</a:t>
            </a:r>
            <a:r>
              <a:rPr lang="en-GB" sz="3500" dirty="0">
                <a:latin typeface="Consolas" panose="020B0609020204030204" pitchFamily="49" charset="0"/>
              </a:rPr>
              <a:t> as </a:t>
            </a:r>
            <a:r>
              <a:rPr lang="en-GB" sz="3500" i="1" dirty="0">
                <a:latin typeface="Consolas" panose="020B0609020204030204" pitchFamily="49" charset="0"/>
              </a:rPr>
              <a:t>surrounding</a:t>
            </a:r>
            <a:r>
              <a:rPr lang="en-GB" sz="3500" dirty="0">
                <a:latin typeface="Consolas" panose="020B0609020204030204" pitchFamily="49" charset="0"/>
              </a:rPr>
              <a:t>: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3500" dirty="0">
                <a:latin typeface="Consolas" panose="020B0609020204030204" pitchFamily="49" charset="0"/>
              </a:rPr>
              <a:t>           if we have not visited </a:t>
            </a:r>
            <a:r>
              <a:rPr lang="en-GB" sz="3500" i="1" dirty="0">
                <a:latin typeface="Consolas" panose="020B0609020204030204" pitchFamily="49" charset="0"/>
              </a:rPr>
              <a:t>surrounding</a:t>
            </a:r>
            <a:r>
              <a:rPr lang="en-GB" sz="3500" dirty="0">
                <a:latin typeface="Consolas" panose="020B0609020204030204" pitchFamily="49" charset="0"/>
              </a:rPr>
              <a:t> before: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3500" dirty="0">
                <a:latin typeface="Consolas" panose="020B0609020204030204" pitchFamily="49" charset="0"/>
              </a:rPr>
              <a:t>                add </a:t>
            </a:r>
            <a:r>
              <a:rPr lang="en-GB" sz="3500" i="1" dirty="0">
                <a:latin typeface="Consolas" panose="020B0609020204030204" pitchFamily="49" charset="0"/>
              </a:rPr>
              <a:t>surrounding </a:t>
            </a:r>
            <a:r>
              <a:rPr lang="en-GB" sz="3500" dirty="0">
                <a:latin typeface="Consolas" panose="020B0609020204030204" pitchFamily="49" charset="0"/>
              </a:rPr>
              <a:t>to the </a:t>
            </a:r>
            <a:r>
              <a:rPr lang="en-GB" sz="3500" i="1" dirty="0" err="1">
                <a:latin typeface="Consolas" panose="020B0609020204030204" pitchFamily="49" charset="0"/>
              </a:rPr>
              <a:t>toVisit</a:t>
            </a:r>
            <a:r>
              <a:rPr lang="en-GB" sz="3500" dirty="0">
                <a:latin typeface="Consolas" panose="020B0609020204030204" pitchFamily="49" charset="0"/>
              </a:rPr>
              <a:t> array with a distance travelled of </a:t>
            </a:r>
            <a:r>
              <a:rPr lang="en-GB" sz="3500" i="1" dirty="0">
                <a:latin typeface="Consolas" panose="020B0609020204030204" pitchFamily="49" charset="0"/>
              </a:rPr>
              <a:t>visiting </a:t>
            </a:r>
            <a:br>
              <a:rPr lang="en-GB" sz="3500" i="1" dirty="0">
                <a:latin typeface="Consolas" panose="020B0609020204030204" pitchFamily="49" charset="0"/>
              </a:rPr>
            </a:br>
            <a:r>
              <a:rPr lang="en-GB" sz="3500" i="1" dirty="0">
                <a:latin typeface="Consolas" panose="020B0609020204030204" pitchFamily="49" charset="0"/>
              </a:rPr>
              <a:t>                </a:t>
            </a:r>
            <a:r>
              <a:rPr lang="en-GB" sz="3500" dirty="0">
                <a:latin typeface="Consolas" panose="020B0609020204030204" pitchFamily="49" charset="0"/>
              </a:rPr>
              <a:t>distance travelled + 1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3500" dirty="0">
                <a:latin typeface="Consolas" panose="020B0609020204030204" pitchFamily="49" charset="0"/>
              </a:rPr>
              <a:t> Check the positions surrounding the start position for the shortest distance travelled and</a:t>
            </a:r>
            <a:br>
              <a:rPr lang="en-GB" sz="3500" dirty="0">
                <a:latin typeface="Consolas" panose="020B0609020204030204" pitchFamily="49" charset="0"/>
              </a:rPr>
            </a:br>
            <a:r>
              <a:rPr lang="en-GB" sz="3500" dirty="0">
                <a:latin typeface="Consolas" panose="020B0609020204030204" pitchFamily="49" charset="0"/>
              </a:rPr>
              <a:t> move to that position</a:t>
            </a:r>
          </a:p>
        </p:txBody>
      </p:sp>
      <p:sp>
        <p:nvSpPr>
          <p:cNvPr id="3" name="Rectangle">
            <a:extLst>
              <a:ext uri="{FF2B5EF4-FFF2-40B4-BE49-F238E27FC236}">
                <a16:creationId xmlns:a16="http://schemas.microsoft.com/office/drawing/2014/main" xmlns="" id="{C1A2F490-3613-CE4A-2AE3-AEFD215A8ABD}"/>
              </a:ext>
            </a:extLst>
          </p:cNvPr>
          <p:cNvSpPr/>
          <p:nvPr/>
        </p:nvSpPr>
        <p:spPr>
          <a:xfrm>
            <a:off x="-13892" y="3416060"/>
            <a:ext cx="24397892" cy="10150650"/>
          </a:xfrm>
          <a:prstGeom prst="rect">
            <a:avLst/>
          </a:prstGeom>
          <a:solidFill>
            <a:srgbClr val="27333A">
              <a:alpha val="85000"/>
            </a:srgb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marL="0" marR="0" lvl="0" indent="0" algn="ctr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2F333A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3000" b="0" i="0" u="none" strike="noStrike" kern="0" cap="none" spc="0" normalizeH="0" baseline="0" noProof="0" dirty="0">
              <a:ln>
                <a:noFill/>
              </a:ln>
              <a:solidFill>
                <a:srgbClr val="2F333A"/>
              </a:solidFill>
              <a:effectLst/>
              <a:uLnTx/>
              <a:uFillTx/>
              <a:latin typeface="Arial Regular" charset="0"/>
              <a:ea typeface="Arial Regular" charset="0"/>
              <a:cs typeface="Arial Regular" charset="0"/>
              <a:sym typeface="Helvetica Neue Medium"/>
            </a:endParaRPr>
          </a:p>
        </p:txBody>
      </p:sp>
      <p:sp>
        <p:nvSpPr>
          <p:cNvPr id="2" name="This code will tell the robot to navigate through an example maze. This will need adapting to suit your own maze design.">
            <a:extLst>
              <a:ext uri="{FF2B5EF4-FFF2-40B4-BE49-F238E27FC236}">
                <a16:creationId xmlns:a16="http://schemas.microsoft.com/office/drawing/2014/main" xmlns="" id="{970C33D3-3A66-75BB-3138-2BE5812B51F0}"/>
              </a:ext>
            </a:extLst>
          </p:cNvPr>
          <p:cNvSpPr txBox="1"/>
          <p:nvPr/>
        </p:nvSpPr>
        <p:spPr>
          <a:xfrm>
            <a:off x="1731886" y="7578679"/>
            <a:ext cx="20512294" cy="10675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71437" tIns="71437" rIns="71437" bIns="71437">
            <a:spAutoFit/>
          </a:bodyPr>
          <a:lstStyle>
            <a:lvl1pPr marL="416718" indent="-416718">
              <a:buSzPct val="145000"/>
              <a:buChar char="‣"/>
              <a:defRPr sz="3000">
                <a:solidFill>
                  <a:srgbClr val="FFFFFF"/>
                </a:solidFill>
              </a:defRPr>
            </a:lvl1pPr>
          </a:lstStyle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6000" b="1" dirty="0">
                <a:latin typeface="Consolas" panose="020B0609020204030204" pitchFamily="49" charset="0"/>
              </a:rPr>
              <a:t> add the </a:t>
            </a:r>
            <a:r>
              <a:rPr lang="en-GB" sz="6000" b="1" i="1" dirty="0">
                <a:latin typeface="Consolas" panose="020B0609020204030204" pitchFamily="49" charset="0"/>
              </a:rPr>
              <a:t>visiting </a:t>
            </a:r>
            <a:r>
              <a:rPr lang="en-GB" sz="6000" b="1" dirty="0">
                <a:latin typeface="Consolas" panose="020B0609020204030204" pitchFamily="49" charset="0"/>
              </a:rPr>
              <a:t>position to the </a:t>
            </a:r>
            <a:r>
              <a:rPr lang="en-GB" sz="6000" b="1" i="1" dirty="0">
                <a:latin typeface="Consolas" panose="020B0609020204030204" pitchFamily="49" charset="0"/>
              </a:rPr>
              <a:t>visited</a:t>
            </a:r>
            <a:r>
              <a:rPr lang="en-GB" sz="6000" b="1" dirty="0">
                <a:latin typeface="Consolas" panose="020B0609020204030204" pitchFamily="49" charset="0"/>
              </a:rPr>
              <a:t> array</a:t>
            </a:r>
          </a:p>
        </p:txBody>
      </p:sp>
    </p:spTree>
    <p:extLst>
      <p:ext uri="{BB962C8B-B14F-4D97-AF65-F5344CB8AC3E}">
        <p14:creationId xmlns:p14="http://schemas.microsoft.com/office/powerpoint/2010/main" val="279656126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Polygon"/>
          <p:cNvSpPr/>
          <p:nvPr/>
        </p:nvSpPr>
        <p:spPr>
          <a:xfrm rot="19800000">
            <a:off x="11906981" y="12511776"/>
            <a:ext cx="563027" cy="6501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00A655"/>
          </a:solidFill>
          <a:ln w="12700">
            <a:miter lim="400000"/>
          </a:ln>
        </p:spPr>
        <p:txBody>
          <a:bodyPr lIns="71437" tIns="71437" rIns="71437" bIns="71437"/>
          <a:lstStyle/>
          <a:p>
            <a:pPr marL="0" marR="0" lvl="0" indent="0" algn="ctr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00A65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3000" b="0" i="0" u="none" strike="noStrike" kern="0" cap="none" spc="0" normalizeH="0" baseline="0" noProof="0" dirty="0">
              <a:ln>
                <a:noFill/>
              </a:ln>
              <a:solidFill>
                <a:srgbClr val="00A655"/>
              </a:solidFill>
              <a:effectLst/>
              <a:uLnTx/>
              <a:uFillTx/>
              <a:latin typeface="Arial Regular" charset="0"/>
              <a:ea typeface="Arial Regular" charset="0"/>
              <a:cs typeface="Arial Regular" charset="0"/>
              <a:sym typeface="Helvetica Neue Medium"/>
            </a:endParaRPr>
          </a:p>
        </p:txBody>
      </p:sp>
      <p:sp>
        <p:nvSpPr>
          <p:cNvPr id="24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pPr marL="0" marR="0" lvl="0" indent="0" algn="ctr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22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 panose="020B0403020202020204" pitchFamily="34" charset="0"/>
                <a:sym typeface="Helvetica"/>
              </a:rPr>
              <a:pPr marL="0" marR="0" lvl="0" indent="0" algn="ctr" defTabSz="821531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sz="2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" panose="020B0403020202020204" pitchFamily="34" charset="0"/>
              <a:sym typeface="Helvetica"/>
            </a:endParaRPr>
          </a:p>
        </p:txBody>
      </p:sp>
      <p:sp>
        <p:nvSpPr>
          <p:cNvPr id="252" name="Line"/>
          <p:cNvSpPr/>
          <p:nvPr/>
        </p:nvSpPr>
        <p:spPr>
          <a:xfrm>
            <a:off x="721766" y="2159861"/>
            <a:ext cx="358235" cy="1"/>
          </a:xfrm>
          <a:prstGeom prst="line">
            <a:avLst/>
          </a:prstGeom>
          <a:ln w="25400">
            <a:solidFill>
              <a:srgbClr val="00A655"/>
            </a:solidFill>
            <a:miter lim="400000"/>
          </a:ln>
        </p:spPr>
        <p:txBody>
          <a:bodyPr lIns="71437" tIns="71437" rIns="71437" bIns="71437" anchor="ctr"/>
          <a:lstStyle/>
          <a:p>
            <a:pPr marL="0" marR="0" lvl="0" indent="0" algn="ctr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3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Regular" charset="0"/>
              <a:ea typeface="Arial Regular" charset="0"/>
              <a:cs typeface="Arial Regular" charset="0"/>
              <a:sym typeface="Helvetica Neue Medium"/>
            </a:endParaRPr>
          </a:p>
        </p:txBody>
      </p:sp>
      <p:sp>
        <p:nvSpPr>
          <p:cNvPr id="253" name="Task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5600"/>
            </a:lvl1pPr>
          </a:lstStyle>
          <a:p>
            <a:r>
              <a:rPr lang="en-GB" b="1" dirty="0">
                <a:latin typeface="Helvetica" panose="020B0403020202020204" pitchFamily="34" charset="0"/>
                <a:ea typeface="Arial" charset="0"/>
                <a:cs typeface="Arial" charset="0"/>
              </a:rPr>
              <a:t>Algorithm step 7</a:t>
            </a:r>
          </a:p>
        </p:txBody>
      </p:sp>
      <p:sp>
        <p:nvSpPr>
          <p:cNvPr id="254" name="Prototyping &amp; modelling"/>
          <p:cNvSpPr txBox="1">
            <a:spLocks noGrp="1"/>
          </p:cNvSpPr>
          <p:nvPr>
            <p:ph type="body" idx="13"/>
          </p:nvPr>
        </p:nvSpPr>
        <p:spPr>
          <a:xfrm>
            <a:off x="721766" y="1183653"/>
            <a:ext cx="18499635" cy="630942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>
            <a:lvl1pPr marL="0" indent="0">
              <a:buSzTx/>
              <a:buNone/>
              <a:defRPr sz="3500">
                <a:solidFill>
                  <a:srgbClr val="929292"/>
                </a:solidFill>
              </a:defRPr>
            </a:lvl1pPr>
          </a:lstStyle>
          <a:p>
            <a:r>
              <a:rPr lang="en-GB" dirty="0">
                <a:latin typeface="Helvetica Light" panose="020B0403020202020204" pitchFamily="34" charset="0"/>
              </a:rPr>
              <a:t>Computer Science</a:t>
            </a:r>
            <a:endParaRPr dirty="0">
              <a:latin typeface="Helvetica Light" panose="020B0403020202020204" pitchFamily="34" charset="0"/>
            </a:endParaRPr>
          </a:p>
        </p:txBody>
      </p:sp>
      <p:sp>
        <p:nvSpPr>
          <p:cNvPr id="255" name="Line"/>
          <p:cNvSpPr/>
          <p:nvPr/>
        </p:nvSpPr>
        <p:spPr>
          <a:xfrm>
            <a:off x="721766" y="2159861"/>
            <a:ext cx="358235" cy="1"/>
          </a:xfrm>
          <a:prstGeom prst="line">
            <a:avLst/>
          </a:prstGeom>
          <a:ln w="25400">
            <a:solidFill>
              <a:srgbClr val="00A655"/>
            </a:solidFill>
            <a:miter lim="400000"/>
          </a:ln>
        </p:spPr>
        <p:txBody>
          <a:bodyPr lIns="71437" tIns="71437" rIns="71437" bIns="71437" anchor="ctr"/>
          <a:lstStyle/>
          <a:p>
            <a:pPr marL="0" marR="0" lvl="0" indent="0" algn="ctr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3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Regular" charset="0"/>
              <a:ea typeface="Arial Regular" charset="0"/>
              <a:cs typeface="Arial Regular" charset="0"/>
              <a:sym typeface="Helvetica Neue Medium"/>
            </a:endParaRPr>
          </a:p>
        </p:txBody>
      </p:sp>
      <p:sp>
        <p:nvSpPr>
          <p:cNvPr id="245" name="Rectangle"/>
          <p:cNvSpPr/>
          <p:nvPr/>
        </p:nvSpPr>
        <p:spPr>
          <a:xfrm>
            <a:off x="-1" y="3416060"/>
            <a:ext cx="24397892" cy="10150650"/>
          </a:xfrm>
          <a:prstGeom prst="rect">
            <a:avLst/>
          </a:prstGeom>
          <a:solidFill>
            <a:srgbClr val="27333A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marL="0" marR="0" lvl="0" indent="0" algn="ctr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2F333A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3000" b="0" i="0" u="none" strike="noStrike" kern="0" cap="none" spc="0" normalizeH="0" baseline="0" noProof="0" dirty="0">
              <a:ln>
                <a:noFill/>
              </a:ln>
              <a:solidFill>
                <a:srgbClr val="2F333A"/>
              </a:solidFill>
              <a:effectLst/>
              <a:uLnTx/>
              <a:uFillTx/>
              <a:latin typeface="Arial Regular" charset="0"/>
              <a:ea typeface="Arial Regular" charset="0"/>
              <a:cs typeface="Arial Regular" charset="0"/>
              <a:sym typeface="Helvetica Neue Medium"/>
            </a:endParaRPr>
          </a:p>
        </p:txBody>
      </p:sp>
      <p:sp>
        <p:nvSpPr>
          <p:cNvPr id="5" name="This code will tell the robot to navigate through an example maze. This will need adapting to suit your own maze design.">
            <a:extLst>
              <a:ext uri="{FF2B5EF4-FFF2-40B4-BE49-F238E27FC236}">
                <a16:creationId xmlns:a16="http://schemas.microsoft.com/office/drawing/2014/main" xmlns="" id="{C6A5C4F6-D7BE-F541-09B4-86B0AB345F9E}"/>
              </a:ext>
            </a:extLst>
          </p:cNvPr>
          <p:cNvSpPr txBox="1"/>
          <p:nvPr/>
        </p:nvSpPr>
        <p:spPr>
          <a:xfrm>
            <a:off x="403217" y="3707462"/>
            <a:ext cx="22867329" cy="93775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71437" tIns="71437" rIns="71437" bIns="71437">
            <a:spAutoFit/>
          </a:bodyPr>
          <a:lstStyle>
            <a:lvl1pPr marL="416718" indent="-416718">
              <a:buSzPct val="145000"/>
              <a:buChar char="‣"/>
              <a:defRPr sz="3000">
                <a:solidFill>
                  <a:srgbClr val="FFFFFF"/>
                </a:solidFill>
              </a:defRPr>
            </a:lvl1pPr>
          </a:lstStyle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3500" dirty="0">
                <a:latin typeface="Consolas" panose="020B0609020204030204" pitchFamily="49" charset="0"/>
              </a:rPr>
              <a:t> Create array </a:t>
            </a:r>
            <a:r>
              <a:rPr lang="en-GB" sz="3500" i="1" dirty="0" err="1">
                <a:latin typeface="Consolas" panose="020B0609020204030204" pitchFamily="49" charset="0"/>
              </a:rPr>
              <a:t>toVisit</a:t>
            </a:r>
            <a:r>
              <a:rPr lang="en-GB" sz="3500" i="1" dirty="0">
                <a:latin typeface="Consolas" panose="020B0609020204030204" pitchFamily="49" charset="0"/>
              </a:rPr>
              <a:t> </a:t>
            </a:r>
            <a:r>
              <a:rPr lang="en-GB" sz="3500" dirty="0">
                <a:latin typeface="Consolas" panose="020B0609020204030204" pitchFamily="49" charset="0"/>
              </a:rPr>
              <a:t>of positions to visit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3500" dirty="0">
                <a:latin typeface="Consolas" panose="020B0609020204030204" pitchFamily="49" charset="0"/>
              </a:rPr>
              <a:t> Create 2D array </a:t>
            </a:r>
            <a:r>
              <a:rPr lang="en-GB" sz="3500" i="1" dirty="0">
                <a:latin typeface="Consolas" panose="020B0609020204030204" pitchFamily="49" charset="0"/>
              </a:rPr>
              <a:t>visited</a:t>
            </a:r>
            <a:r>
              <a:rPr lang="en-GB" sz="3500" dirty="0">
                <a:latin typeface="Consolas" panose="020B0609020204030204" pitchFamily="49" charset="0"/>
              </a:rPr>
              <a:t> of positions visited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3500" dirty="0">
                <a:latin typeface="Consolas" panose="020B0609020204030204" pitchFamily="49" charset="0"/>
              </a:rPr>
              <a:t> Add the start position to the </a:t>
            </a:r>
            <a:r>
              <a:rPr lang="en-GB" sz="3500" i="1" dirty="0" err="1">
                <a:latin typeface="Consolas" panose="020B0609020204030204" pitchFamily="49" charset="0"/>
              </a:rPr>
              <a:t>toVisit</a:t>
            </a:r>
            <a:r>
              <a:rPr lang="en-GB" sz="3500" i="1" dirty="0">
                <a:latin typeface="Consolas" panose="020B0609020204030204" pitchFamily="49" charset="0"/>
              </a:rPr>
              <a:t> </a:t>
            </a:r>
            <a:r>
              <a:rPr lang="en-GB" sz="3500" dirty="0">
                <a:latin typeface="Consolas" panose="020B0609020204030204" pitchFamily="49" charset="0"/>
              </a:rPr>
              <a:t>array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3500" dirty="0">
                <a:latin typeface="Consolas" panose="020B0609020204030204" pitchFamily="49" charset="0"/>
              </a:rPr>
              <a:t> While there are still positions in </a:t>
            </a:r>
            <a:r>
              <a:rPr lang="en-GB" sz="3500" i="1" dirty="0" err="1">
                <a:latin typeface="Consolas" panose="020B0609020204030204" pitchFamily="49" charset="0"/>
              </a:rPr>
              <a:t>toVisit</a:t>
            </a:r>
            <a:r>
              <a:rPr lang="en-GB" sz="3500" dirty="0">
                <a:latin typeface="Consolas" panose="020B0609020204030204" pitchFamily="49" charset="0"/>
              </a:rPr>
              <a:t>: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3500" dirty="0">
                <a:latin typeface="Consolas" panose="020B0609020204030204" pitchFamily="49" charset="0"/>
              </a:rPr>
              <a:t>      set </a:t>
            </a:r>
            <a:r>
              <a:rPr lang="en-GB" sz="3500" i="1" dirty="0">
                <a:latin typeface="Consolas" panose="020B0609020204030204" pitchFamily="49" charset="0"/>
              </a:rPr>
              <a:t>visiting </a:t>
            </a:r>
            <a:r>
              <a:rPr lang="en-GB" sz="3500" dirty="0">
                <a:latin typeface="Consolas" panose="020B0609020204030204" pitchFamily="49" charset="0"/>
              </a:rPr>
              <a:t>as the position at end of the </a:t>
            </a:r>
            <a:r>
              <a:rPr lang="en-GB" sz="3500" i="1" dirty="0" err="1">
                <a:latin typeface="Consolas" panose="020B0609020204030204" pitchFamily="49" charset="0"/>
              </a:rPr>
              <a:t>toVisit</a:t>
            </a:r>
            <a:r>
              <a:rPr lang="en-GB" sz="3500" dirty="0">
                <a:latin typeface="Consolas" panose="020B0609020204030204" pitchFamily="49" charset="0"/>
              </a:rPr>
              <a:t> array and remove it from the array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3500" dirty="0">
                <a:latin typeface="Consolas" panose="020B0609020204030204" pitchFamily="49" charset="0"/>
              </a:rPr>
              <a:t>      add the </a:t>
            </a:r>
            <a:r>
              <a:rPr lang="en-GB" sz="3500" i="1" dirty="0">
                <a:latin typeface="Consolas" panose="020B0609020204030204" pitchFamily="49" charset="0"/>
              </a:rPr>
              <a:t>visiting </a:t>
            </a:r>
            <a:r>
              <a:rPr lang="en-GB" sz="3500" dirty="0">
                <a:latin typeface="Consolas" panose="020B0609020204030204" pitchFamily="49" charset="0"/>
              </a:rPr>
              <a:t>position to the </a:t>
            </a:r>
            <a:r>
              <a:rPr lang="en-GB" sz="3500" i="1" dirty="0">
                <a:latin typeface="Consolas" panose="020B0609020204030204" pitchFamily="49" charset="0"/>
              </a:rPr>
              <a:t>visited</a:t>
            </a:r>
            <a:r>
              <a:rPr lang="en-GB" sz="3500" dirty="0">
                <a:latin typeface="Consolas" panose="020B0609020204030204" pitchFamily="49" charset="0"/>
              </a:rPr>
              <a:t> array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3500" dirty="0">
                <a:latin typeface="Consolas" panose="020B0609020204030204" pitchFamily="49" charset="0"/>
              </a:rPr>
              <a:t>      if </a:t>
            </a:r>
            <a:r>
              <a:rPr lang="en-GB" sz="3500" i="1" dirty="0">
                <a:latin typeface="Consolas" panose="020B0609020204030204" pitchFamily="49" charset="0"/>
              </a:rPr>
              <a:t>visiting</a:t>
            </a:r>
            <a:r>
              <a:rPr lang="en-GB" sz="3500" dirty="0">
                <a:latin typeface="Consolas" panose="020B0609020204030204" pitchFamily="49" charset="0"/>
              </a:rPr>
              <a:t> is our destination position: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3500" dirty="0">
                <a:latin typeface="Consolas" panose="020B0609020204030204" pitchFamily="49" charset="0"/>
              </a:rPr>
              <a:t>           leave the loop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3500" dirty="0">
                <a:latin typeface="Consolas" panose="020B0609020204030204" pitchFamily="49" charset="0"/>
              </a:rPr>
              <a:t>      check the positions surrounding </a:t>
            </a:r>
            <a:r>
              <a:rPr lang="en-GB" sz="3500" i="1" dirty="0">
                <a:latin typeface="Consolas" panose="020B0609020204030204" pitchFamily="49" charset="0"/>
              </a:rPr>
              <a:t>visiting</a:t>
            </a:r>
            <a:r>
              <a:rPr lang="en-GB" sz="3500" dirty="0">
                <a:latin typeface="Consolas" panose="020B0609020204030204" pitchFamily="49" charset="0"/>
              </a:rPr>
              <a:t> as </a:t>
            </a:r>
            <a:r>
              <a:rPr lang="en-GB" sz="3500" i="1" dirty="0">
                <a:latin typeface="Consolas" panose="020B0609020204030204" pitchFamily="49" charset="0"/>
              </a:rPr>
              <a:t>surrounding</a:t>
            </a:r>
            <a:r>
              <a:rPr lang="en-GB" sz="3500" dirty="0">
                <a:latin typeface="Consolas" panose="020B0609020204030204" pitchFamily="49" charset="0"/>
              </a:rPr>
              <a:t>: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3500" dirty="0">
                <a:latin typeface="Consolas" panose="020B0609020204030204" pitchFamily="49" charset="0"/>
              </a:rPr>
              <a:t>           if we have not visited </a:t>
            </a:r>
            <a:r>
              <a:rPr lang="en-GB" sz="3500" i="1" dirty="0">
                <a:latin typeface="Consolas" panose="020B0609020204030204" pitchFamily="49" charset="0"/>
              </a:rPr>
              <a:t>surrounding</a:t>
            </a:r>
            <a:r>
              <a:rPr lang="en-GB" sz="3500" dirty="0">
                <a:latin typeface="Consolas" panose="020B0609020204030204" pitchFamily="49" charset="0"/>
              </a:rPr>
              <a:t> before: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3500" dirty="0">
                <a:latin typeface="Consolas" panose="020B0609020204030204" pitchFamily="49" charset="0"/>
              </a:rPr>
              <a:t>                add </a:t>
            </a:r>
            <a:r>
              <a:rPr lang="en-GB" sz="3500" i="1" dirty="0">
                <a:latin typeface="Consolas" panose="020B0609020204030204" pitchFamily="49" charset="0"/>
              </a:rPr>
              <a:t>surrounding </a:t>
            </a:r>
            <a:r>
              <a:rPr lang="en-GB" sz="3500" dirty="0">
                <a:latin typeface="Consolas" panose="020B0609020204030204" pitchFamily="49" charset="0"/>
              </a:rPr>
              <a:t>to the </a:t>
            </a:r>
            <a:r>
              <a:rPr lang="en-GB" sz="3500" i="1" dirty="0" err="1">
                <a:latin typeface="Consolas" panose="020B0609020204030204" pitchFamily="49" charset="0"/>
              </a:rPr>
              <a:t>toVisit</a:t>
            </a:r>
            <a:r>
              <a:rPr lang="en-GB" sz="3500" dirty="0">
                <a:latin typeface="Consolas" panose="020B0609020204030204" pitchFamily="49" charset="0"/>
              </a:rPr>
              <a:t> array with a distance travelled of </a:t>
            </a:r>
            <a:r>
              <a:rPr lang="en-GB" sz="3500" i="1" dirty="0">
                <a:latin typeface="Consolas" panose="020B0609020204030204" pitchFamily="49" charset="0"/>
              </a:rPr>
              <a:t>visiting </a:t>
            </a:r>
            <a:br>
              <a:rPr lang="en-GB" sz="3500" i="1" dirty="0">
                <a:latin typeface="Consolas" panose="020B0609020204030204" pitchFamily="49" charset="0"/>
              </a:rPr>
            </a:br>
            <a:r>
              <a:rPr lang="en-GB" sz="3500" i="1" dirty="0">
                <a:latin typeface="Consolas" panose="020B0609020204030204" pitchFamily="49" charset="0"/>
              </a:rPr>
              <a:t>                </a:t>
            </a:r>
            <a:r>
              <a:rPr lang="en-GB" sz="3500" dirty="0">
                <a:latin typeface="Consolas" panose="020B0609020204030204" pitchFamily="49" charset="0"/>
              </a:rPr>
              <a:t>distance travelled + 1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3500" dirty="0">
                <a:latin typeface="Consolas" panose="020B0609020204030204" pitchFamily="49" charset="0"/>
              </a:rPr>
              <a:t> Check the positions surrounding the start position for the shortest distance travelled and</a:t>
            </a:r>
            <a:br>
              <a:rPr lang="en-GB" sz="3500" dirty="0">
                <a:latin typeface="Consolas" panose="020B0609020204030204" pitchFamily="49" charset="0"/>
              </a:rPr>
            </a:br>
            <a:r>
              <a:rPr lang="en-GB" sz="3500" dirty="0">
                <a:latin typeface="Consolas" panose="020B0609020204030204" pitchFamily="49" charset="0"/>
              </a:rPr>
              <a:t> move to that position</a:t>
            </a:r>
          </a:p>
        </p:txBody>
      </p:sp>
      <p:sp>
        <p:nvSpPr>
          <p:cNvPr id="3" name="Rectangle">
            <a:extLst>
              <a:ext uri="{FF2B5EF4-FFF2-40B4-BE49-F238E27FC236}">
                <a16:creationId xmlns:a16="http://schemas.microsoft.com/office/drawing/2014/main" xmlns="" id="{C1A2F490-3613-CE4A-2AE3-AEFD215A8ABD}"/>
              </a:ext>
            </a:extLst>
          </p:cNvPr>
          <p:cNvSpPr/>
          <p:nvPr/>
        </p:nvSpPr>
        <p:spPr>
          <a:xfrm>
            <a:off x="-13892" y="3416060"/>
            <a:ext cx="24397892" cy="10150650"/>
          </a:xfrm>
          <a:prstGeom prst="rect">
            <a:avLst/>
          </a:prstGeom>
          <a:solidFill>
            <a:srgbClr val="27333A">
              <a:alpha val="85000"/>
            </a:srgb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marL="0" marR="0" lvl="0" indent="0" algn="ctr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2F333A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3000" b="0" i="0" u="none" strike="noStrike" kern="0" cap="none" spc="0" normalizeH="0" baseline="0" noProof="0" dirty="0">
              <a:ln>
                <a:noFill/>
              </a:ln>
              <a:solidFill>
                <a:srgbClr val="2F333A"/>
              </a:solidFill>
              <a:effectLst/>
              <a:uLnTx/>
              <a:uFillTx/>
              <a:latin typeface="Arial Regular" charset="0"/>
              <a:ea typeface="Arial Regular" charset="0"/>
              <a:cs typeface="Arial Regular" charset="0"/>
              <a:sym typeface="Helvetica Neue Medium"/>
            </a:endParaRPr>
          </a:p>
        </p:txBody>
      </p:sp>
      <p:sp>
        <p:nvSpPr>
          <p:cNvPr id="2" name="This code will tell the robot to navigate through an example maze. This will need adapting to suit your own maze design.">
            <a:extLst>
              <a:ext uri="{FF2B5EF4-FFF2-40B4-BE49-F238E27FC236}">
                <a16:creationId xmlns:a16="http://schemas.microsoft.com/office/drawing/2014/main" xmlns="" id="{970C33D3-3A66-75BB-3138-2BE5812B51F0}"/>
              </a:ext>
            </a:extLst>
          </p:cNvPr>
          <p:cNvSpPr txBox="1"/>
          <p:nvPr/>
        </p:nvSpPr>
        <p:spPr>
          <a:xfrm>
            <a:off x="2944865" y="7056166"/>
            <a:ext cx="18067674" cy="21448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71437" tIns="71437" rIns="71437" bIns="71437">
            <a:spAutoFit/>
          </a:bodyPr>
          <a:lstStyle>
            <a:lvl1pPr marL="416718" indent="-416718">
              <a:buSzPct val="145000"/>
              <a:buChar char="‣"/>
              <a:defRPr sz="3000">
                <a:solidFill>
                  <a:srgbClr val="FFFFFF"/>
                </a:solidFill>
              </a:defRPr>
            </a:lvl1pPr>
          </a:lstStyle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6000" b="1" dirty="0">
                <a:latin typeface="Consolas" panose="020B0609020204030204" pitchFamily="49" charset="0"/>
              </a:rPr>
              <a:t> if </a:t>
            </a:r>
            <a:r>
              <a:rPr lang="en-GB" sz="6000" b="1" i="1" dirty="0">
                <a:latin typeface="Consolas" panose="020B0609020204030204" pitchFamily="49" charset="0"/>
              </a:rPr>
              <a:t>visiting</a:t>
            </a:r>
            <a:r>
              <a:rPr lang="en-GB" sz="6000" b="1" dirty="0">
                <a:latin typeface="Consolas" panose="020B0609020204030204" pitchFamily="49" charset="0"/>
              </a:rPr>
              <a:t> is our destination position: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6000" b="1" dirty="0">
                <a:latin typeface="Consolas" panose="020B0609020204030204" pitchFamily="49" charset="0"/>
              </a:rPr>
              <a:t>      leave the loop</a:t>
            </a:r>
          </a:p>
        </p:txBody>
      </p:sp>
    </p:spTree>
    <p:extLst>
      <p:ext uri="{BB962C8B-B14F-4D97-AF65-F5344CB8AC3E}">
        <p14:creationId xmlns:p14="http://schemas.microsoft.com/office/powerpoint/2010/main" val="1161057013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Polygon"/>
          <p:cNvSpPr/>
          <p:nvPr/>
        </p:nvSpPr>
        <p:spPr>
          <a:xfrm rot="19800000">
            <a:off x="11906981" y="12511776"/>
            <a:ext cx="563027" cy="6501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00A655"/>
          </a:solidFill>
          <a:ln w="12700">
            <a:miter lim="400000"/>
          </a:ln>
        </p:spPr>
        <p:txBody>
          <a:bodyPr lIns="71437" tIns="71437" rIns="71437" bIns="71437"/>
          <a:lstStyle/>
          <a:p>
            <a:pPr marL="0" marR="0" lvl="0" indent="0" algn="ctr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00A65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3000" b="0" i="0" u="none" strike="noStrike" kern="0" cap="none" spc="0" normalizeH="0" baseline="0" noProof="0" dirty="0">
              <a:ln>
                <a:noFill/>
              </a:ln>
              <a:solidFill>
                <a:srgbClr val="00A655"/>
              </a:solidFill>
              <a:effectLst/>
              <a:uLnTx/>
              <a:uFillTx/>
              <a:latin typeface="Arial Regular" charset="0"/>
              <a:ea typeface="Arial Regular" charset="0"/>
              <a:cs typeface="Arial Regular" charset="0"/>
              <a:sym typeface="Helvetica Neue Medium"/>
            </a:endParaRPr>
          </a:p>
        </p:txBody>
      </p:sp>
      <p:sp>
        <p:nvSpPr>
          <p:cNvPr id="24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pPr marL="0" marR="0" lvl="0" indent="0" algn="ctr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22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 panose="020B0403020202020204" pitchFamily="34" charset="0"/>
                <a:sym typeface="Helvetica"/>
              </a:rPr>
              <a:pPr marL="0" marR="0" lvl="0" indent="0" algn="ctr" defTabSz="821531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sz="2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" panose="020B0403020202020204" pitchFamily="34" charset="0"/>
              <a:sym typeface="Helvetica"/>
            </a:endParaRPr>
          </a:p>
        </p:txBody>
      </p:sp>
      <p:sp>
        <p:nvSpPr>
          <p:cNvPr id="252" name="Line"/>
          <p:cNvSpPr/>
          <p:nvPr/>
        </p:nvSpPr>
        <p:spPr>
          <a:xfrm>
            <a:off x="721766" y="2159861"/>
            <a:ext cx="358235" cy="1"/>
          </a:xfrm>
          <a:prstGeom prst="line">
            <a:avLst/>
          </a:prstGeom>
          <a:ln w="25400">
            <a:solidFill>
              <a:srgbClr val="00A655"/>
            </a:solidFill>
            <a:miter lim="400000"/>
          </a:ln>
        </p:spPr>
        <p:txBody>
          <a:bodyPr lIns="71437" tIns="71437" rIns="71437" bIns="71437" anchor="ctr"/>
          <a:lstStyle/>
          <a:p>
            <a:pPr marL="0" marR="0" lvl="0" indent="0" algn="ctr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3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Regular" charset="0"/>
              <a:ea typeface="Arial Regular" charset="0"/>
              <a:cs typeface="Arial Regular" charset="0"/>
              <a:sym typeface="Helvetica Neue Medium"/>
            </a:endParaRPr>
          </a:p>
        </p:txBody>
      </p:sp>
      <p:sp>
        <p:nvSpPr>
          <p:cNvPr id="253" name="Task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5600"/>
            </a:lvl1pPr>
          </a:lstStyle>
          <a:p>
            <a:r>
              <a:rPr lang="en-GB" b="1" dirty="0">
                <a:latin typeface="Helvetica" panose="020B0403020202020204" pitchFamily="34" charset="0"/>
                <a:ea typeface="Arial" charset="0"/>
                <a:cs typeface="Arial" charset="0"/>
              </a:rPr>
              <a:t>Algorithm step 8</a:t>
            </a:r>
          </a:p>
        </p:txBody>
      </p:sp>
      <p:sp>
        <p:nvSpPr>
          <p:cNvPr id="254" name="Prototyping &amp; modelling"/>
          <p:cNvSpPr txBox="1">
            <a:spLocks noGrp="1"/>
          </p:cNvSpPr>
          <p:nvPr>
            <p:ph type="body" idx="13"/>
          </p:nvPr>
        </p:nvSpPr>
        <p:spPr>
          <a:xfrm>
            <a:off x="721766" y="1183653"/>
            <a:ext cx="18499635" cy="630942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>
            <a:lvl1pPr marL="0" indent="0">
              <a:buSzTx/>
              <a:buNone/>
              <a:defRPr sz="3500">
                <a:solidFill>
                  <a:srgbClr val="929292"/>
                </a:solidFill>
              </a:defRPr>
            </a:lvl1pPr>
          </a:lstStyle>
          <a:p>
            <a:r>
              <a:rPr lang="en-GB" dirty="0">
                <a:latin typeface="Helvetica Light" panose="020B0403020202020204" pitchFamily="34" charset="0"/>
              </a:rPr>
              <a:t>Computer Science</a:t>
            </a:r>
            <a:endParaRPr dirty="0">
              <a:latin typeface="Helvetica Light" panose="020B0403020202020204" pitchFamily="34" charset="0"/>
            </a:endParaRPr>
          </a:p>
        </p:txBody>
      </p:sp>
      <p:sp>
        <p:nvSpPr>
          <p:cNvPr id="255" name="Line"/>
          <p:cNvSpPr/>
          <p:nvPr/>
        </p:nvSpPr>
        <p:spPr>
          <a:xfrm>
            <a:off x="721766" y="2159861"/>
            <a:ext cx="358235" cy="1"/>
          </a:xfrm>
          <a:prstGeom prst="line">
            <a:avLst/>
          </a:prstGeom>
          <a:ln w="25400">
            <a:solidFill>
              <a:srgbClr val="00A655"/>
            </a:solidFill>
            <a:miter lim="400000"/>
          </a:ln>
        </p:spPr>
        <p:txBody>
          <a:bodyPr lIns="71437" tIns="71437" rIns="71437" bIns="71437" anchor="ctr"/>
          <a:lstStyle/>
          <a:p>
            <a:pPr marL="0" marR="0" lvl="0" indent="0" algn="ctr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3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Regular" charset="0"/>
              <a:ea typeface="Arial Regular" charset="0"/>
              <a:cs typeface="Arial Regular" charset="0"/>
              <a:sym typeface="Helvetica Neue Medium"/>
            </a:endParaRPr>
          </a:p>
        </p:txBody>
      </p:sp>
      <p:sp>
        <p:nvSpPr>
          <p:cNvPr id="245" name="Rectangle"/>
          <p:cNvSpPr/>
          <p:nvPr/>
        </p:nvSpPr>
        <p:spPr>
          <a:xfrm>
            <a:off x="-1" y="3416060"/>
            <a:ext cx="24397892" cy="10150650"/>
          </a:xfrm>
          <a:prstGeom prst="rect">
            <a:avLst/>
          </a:prstGeom>
          <a:solidFill>
            <a:srgbClr val="27333A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marL="0" marR="0" lvl="0" indent="0" algn="ctr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2F333A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3000" b="0" i="0" u="none" strike="noStrike" kern="0" cap="none" spc="0" normalizeH="0" baseline="0" noProof="0" dirty="0">
              <a:ln>
                <a:noFill/>
              </a:ln>
              <a:solidFill>
                <a:srgbClr val="2F333A"/>
              </a:solidFill>
              <a:effectLst/>
              <a:uLnTx/>
              <a:uFillTx/>
              <a:latin typeface="Arial Regular" charset="0"/>
              <a:ea typeface="Arial Regular" charset="0"/>
              <a:cs typeface="Arial Regular" charset="0"/>
              <a:sym typeface="Helvetica Neue Medium"/>
            </a:endParaRPr>
          </a:p>
        </p:txBody>
      </p:sp>
      <p:sp>
        <p:nvSpPr>
          <p:cNvPr id="5" name="This code will tell the robot to navigate through an example maze. This will need adapting to suit your own maze design.">
            <a:extLst>
              <a:ext uri="{FF2B5EF4-FFF2-40B4-BE49-F238E27FC236}">
                <a16:creationId xmlns:a16="http://schemas.microsoft.com/office/drawing/2014/main" xmlns="" id="{C6A5C4F6-D7BE-F541-09B4-86B0AB345F9E}"/>
              </a:ext>
            </a:extLst>
          </p:cNvPr>
          <p:cNvSpPr txBox="1"/>
          <p:nvPr/>
        </p:nvSpPr>
        <p:spPr>
          <a:xfrm>
            <a:off x="403217" y="3707462"/>
            <a:ext cx="22867329" cy="93775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71437" tIns="71437" rIns="71437" bIns="71437">
            <a:spAutoFit/>
          </a:bodyPr>
          <a:lstStyle>
            <a:lvl1pPr marL="416718" indent="-416718">
              <a:buSzPct val="145000"/>
              <a:buChar char="‣"/>
              <a:defRPr sz="3000">
                <a:solidFill>
                  <a:srgbClr val="FFFFFF"/>
                </a:solidFill>
              </a:defRPr>
            </a:lvl1pPr>
          </a:lstStyle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3500" dirty="0">
                <a:latin typeface="Consolas" panose="020B0609020204030204" pitchFamily="49" charset="0"/>
              </a:rPr>
              <a:t> Create array </a:t>
            </a:r>
            <a:r>
              <a:rPr lang="en-GB" sz="3500" i="1" dirty="0" err="1">
                <a:latin typeface="Consolas" panose="020B0609020204030204" pitchFamily="49" charset="0"/>
              </a:rPr>
              <a:t>toVisit</a:t>
            </a:r>
            <a:r>
              <a:rPr lang="en-GB" sz="3500" i="1" dirty="0">
                <a:latin typeface="Consolas" panose="020B0609020204030204" pitchFamily="49" charset="0"/>
              </a:rPr>
              <a:t> </a:t>
            </a:r>
            <a:r>
              <a:rPr lang="en-GB" sz="3500" dirty="0">
                <a:latin typeface="Consolas" panose="020B0609020204030204" pitchFamily="49" charset="0"/>
              </a:rPr>
              <a:t>of positions to visit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3500" dirty="0">
                <a:latin typeface="Consolas" panose="020B0609020204030204" pitchFamily="49" charset="0"/>
              </a:rPr>
              <a:t> Create 2D array </a:t>
            </a:r>
            <a:r>
              <a:rPr lang="en-GB" sz="3500" i="1" dirty="0">
                <a:latin typeface="Consolas" panose="020B0609020204030204" pitchFamily="49" charset="0"/>
              </a:rPr>
              <a:t>visited</a:t>
            </a:r>
            <a:r>
              <a:rPr lang="en-GB" sz="3500" dirty="0">
                <a:latin typeface="Consolas" panose="020B0609020204030204" pitchFamily="49" charset="0"/>
              </a:rPr>
              <a:t> of positions visited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3500" dirty="0">
                <a:latin typeface="Consolas" panose="020B0609020204030204" pitchFamily="49" charset="0"/>
              </a:rPr>
              <a:t> Add the start position to the </a:t>
            </a:r>
            <a:r>
              <a:rPr lang="en-GB" sz="3500" i="1" dirty="0" err="1">
                <a:latin typeface="Consolas" panose="020B0609020204030204" pitchFamily="49" charset="0"/>
              </a:rPr>
              <a:t>toVisit</a:t>
            </a:r>
            <a:r>
              <a:rPr lang="en-GB" sz="3500" i="1" dirty="0">
                <a:latin typeface="Consolas" panose="020B0609020204030204" pitchFamily="49" charset="0"/>
              </a:rPr>
              <a:t> </a:t>
            </a:r>
            <a:r>
              <a:rPr lang="en-GB" sz="3500" dirty="0">
                <a:latin typeface="Consolas" panose="020B0609020204030204" pitchFamily="49" charset="0"/>
              </a:rPr>
              <a:t>array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3500" dirty="0">
                <a:latin typeface="Consolas" panose="020B0609020204030204" pitchFamily="49" charset="0"/>
              </a:rPr>
              <a:t> While there are still positions in </a:t>
            </a:r>
            <a:r>
              <a:rPr lang="en-GB" sz="3500" i="1" dirty="0" err="1">
                <a:latin typeface="Consolas" panose="020B0609020204030204" pitchFamily="49" charset="0"/>
              </a:rPr>
              <a:t>toVisit</a:t>
            </a:r>
            <a:r>
              <a:rPr lang="en-GB" sz="3500" dirty="0">
                <a:latin typeface="Consolas" panose="020B0609020204030204" pitchFamily="49" charset="0"/>
              </a:rPr>
              <a:t>: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3500" dirty="0">
                <a:latin typeface="Consolas" panose="020B0609020204030204" pitchFamily="49" charset="0"/>
              </a:rPr>
              <a:t>      set </a:t>
            </a:r>
            <a:r>
              <a:rPr lang="en-GB" sz="3500" i="1" dirty="0">
                <a:latin typeface="Consolas" panose="020B0609020204030204" pitchFamily="49" charset="0"/>
              </a:rPr>
              <a:t>visiting </a:t>
            </a:r>
            <a:r>
              <a:rPr lang="en-GB" sz="3500" dirty="0">
                <a:latin typeface="Consolas" panose="020B0609020204030204" pitchFamily="49" charset="0"/>
              </a:rPr>
              <a:t>as the position at end of the </a:t>
            </a:r>
            <a:r>
              <a:rPr lang="en-GB" sz="3500" i="1" dirty="0" err="1">
                <a:latin typeface="Consolas" panose="020B0609020204030204" pitchFamily="49" charset="0"/>
              </a:rPr>
              <a:t>toVisit</a:t>
            </a:r>
            <a:r>
              <a:rPr lang="en-GB" sz="3500" dirty="0">
                <a:latin typeface="Consolas" panose="020B0609020204030204" pitchFamily="49" charset="0"/>
              </a:rPr>
              <a:t> array and remove it from the array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3500" dirty="0">
                <a:latin typeface="Consolas" panose="020B0609020204030204" pitchFamily="49" charset="0"/>
              </a:rPr>
              <a:t>      add the </a:t>
            </a:r>
            <a:r>
              <a:rPr lang="en-GB" sz="3500" i="1" dirty="0">
                <a:latin typeface="Consolas" panose="020B0609020204030204" pitchFamily="49" charset="0"/>
              </a:rPr>
              <a:t>visiting </a:t>
            </a:r>
            <a:r>
              <a:rPr lang="en-GB" sz="3500" dirty="0">
                <a:latin typeface="Consolas" panose="020B0609020204030204" pitchFamily="49" charset="0"/>
              </a:rPr>
              <a:t>position to the </a:t>
            </a:r>
            <a:r>
              <a:rPr lang="en-GB" sz="3500" i="1" dirty="0">
                <a:latin typeface="Consolas" panose="020B0609020204030204" pitchFamily="49" charset="0"/>
              </a:rPr>
              <a:t>visited</a:t>
            </a:r>
            <a:r>
              <a:rPr lang="en-GB" sz="3500" dirty="0">
                <a:latin typeface="Consolas" panose="020B0609020204030204" pitchFamily="49" charset="0"/>
              </a:rPr>
              <a:t> array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3500" dirty="0">
                <a:latin typeface="Consolas" panose="020B0609020204030204" pitchFamily="49" charset="0"/>
              </a:rPr>
              <a:t>      if </a:t>
            </a:r>
            <a:r>
              <a:rPr lang="en-GB" sz="3500" i="1" dirty="0">
                <a:latin typeface="Consolas" panose="020B0609020204030204" pitchFamily="49" charset="0"/>
              </a:rPr>
              <a:t>visiting</a:t>
            </a:r>
            <a:r>
              <a:rPr lang="en-GB" sz="3500" dirty="0">
                <a:latin typeface="Consolas" panose="020B0609020204030204" pitchFamily="49" charset="0"/>
              </a:rPr>
              <a:t> is our destination position: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3500" dirty="0">
                <a:latin typeface="Consolas" panose="020B0609020204030204" pitchFamily="49" charset="0"/>
              </a:rPr>
              <a:t>           leave the loop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3500" dirty="0">
                <a:latin typeface="Consolas" panose="020B0609020204030204" pitchFamily="49" charset="0"/>
              </a:rPr>
              <a:t>      check the positions surrounding </a:t>
            </a:r>
            <a:r>
              <a:rPr lang="en-GB" sz="3500" i="1" dirty="0">
                <a:latin typeface="Consolas" panose="020B0609020204030204" pitchFamily="49" charset="0"/>
              </a:rPr>
              <a:t>visiting</a:t>
            </a:r>
            <a:r>
              <a:rPr lang="en-GB" sz="3500" dirty="0">
                <a:latin typeface="Consolas" panose="020B0609020204030204" pitchFamily="49" charset="0"/>
              </a:rPr>
              <a:t> as </a:t>
            </a:r>
            <a:r>
              <a:rPr lang="en-GB" sz="3500" i="1" dirty="0">
                <a:latin typeface="Consolas" panose="020B0609020204030204" pitchFamily="49" charset="0"/>
              </a:rPr>
              <a:t>surrounding</a:t>
            </a:r>
            <a:r>
              <a:rPr lang="en-GB" sz="3500" dirty="0">
                <a:latin typeface="Consolas" panose="020B0609020204030204" pitchFamily="49" charset="0"/>
              </a:rPr>
              <a:t>: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3500" dirty="0">
                <a:latin typeface="Consolas" panose="020B0609020204030204" pitchFamily="49" charset="0"/>
              </a:rPr>
              <a:t>           if we have not visited </a:t>
            </a:r>
            <a:r>
              <a:rPr lang="en-GB" sz="3500" i="1" dirty="0">
                <a:latin typeface="Consolas" panose="020B0609020204030204" pitchFamily="49" charset="0"/>
              </a:rPr>
              <a:t>surrounding</a:t>
            </a:r>
            <a:r>
              <a:rPr lang="en-GB" sz="3500" dirty="0">
                <a:latin typeface="Consolas" panose="020B0609020204030204" pitchFamily="49" charset="0"/>
              </a:rPr>
              <a:t> before: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3500" dirty="0">
                <a:latin typeface="Consolas" panose="020B0609020204030204" pitchFamily="49" charset="0"/>
              </a:rPr>
              <a:t>                add </a:t>
            </a:r>
            <a:r>
              <a:rPr lang="en-GB" sz="3500" i="1" dirty="0">
                <a:latin typeface="Consolas" panose="020B0609020204030204" pitchFamily="49" charset="0"/>
              </a:rPr>
              <a:t>surrounding </a:t>
            </a:r>
            <a:r>
              <a:rPr lang="en-GB" sz="3500" dirty="0">
                <a:latin typeface="Consolas" panose="020B0609020204030204" pitchFamily="49" charset="0"/>
              </a:rPr>
              <a:t>to the </a:t>
            </a:r>
            <a:r>
              <a:rPr lang="en-GB" sz="3500" i="1" dirty="0" err="1">
                <a:latin typeface="Consolas" panose="020B0609020204030204" pitchFamily="49" charset="0"/>
              </a:rPr>
              <a:t>toVisit</a:t>
            </a:r>
            <a:r>
              <a:rPr lang="en-GB" sz="3500" dirty="0">
                <a:latin typeface="Consolas" panose="020B0609020204030204" pitchFamily="49" charset="0"/>
              </a:rPr>
              <a:t> array with a distance travelled of </a:t>
            </a:r>
            <a:r>
              <a:rPr lang="en-GB" sz="3500" i="1" dirty="0">
                <a:latin typeface="Consolas" panose="020B0609020204030204" pitchFamily="49" charset="0"/>
              </a:rPr>
              <a:t>visiting </a:t>
            </a:r>
            <a:br>
              <a:rPr lang="en-GB" sz="3500" i="1" dirty="0">
                <a:latin typeface="Consolas" panose="020B0609020204030204" pitchFamily="49" charset="0"/>
              </a:rPr>
            </a:br>
            <a:r>
              <a:rPr lang="en-GB" sz="3500" i="1" dirty="0">
                <a:latin typeface="Consolas" panose="020B0609020204030204" pitchFamily="49" charset="0"/>
              </a:rPr>
              <a:t>                </a:t>
            </a:r>
            <a:r>
              <a:rPr lang="en-GB" sz="3500" dirty="0">
                <a:latin typeface="Consolas" panose="020B0609020204030204" pitchFamily="49" charset="0"/>
              </a:rPr>
              <a:t>distance travelled + 1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3500" dirty="0">
                <a:latin typeface="Consolas" panose="020B0609020204030204" pitchFamily="49" charset="0"/>
              </a:rPr>
              <a:t> Check the positions surrounding the start position for the shortest distance travelled and</a:t>
            </a:r>
            <a:br>
              <a:rPr lang="en-GB" sz="3500" dirty="0">
                <a:latin typeface="Consolas" panose="020B0609020204030204" pitchFamily="49" charset="0"/>
              </a:rPr>
            </a:br>
            <a:r>
              <a:rPr lang="en-GB" sz="3500" dirty="0">
                <a:latin typeface="Consolas" panose="020B0609020204030204" pitchFamily="49" charset="0"/>
              </a:rPr>
              <a:t> move to that position</a:t>
            </a:r>
          </a:p>
        </p:txBody>
      </p:sp>
      <p:sp>
        <p:nvSpPr>
          <p:cNvPr id="3" name="Rectangle">
            <a:extLst>
              <a:ext uri="{FF2B5EF4-FFF2-40B4-BE49-F238E27FC236}">
                <a16:creationId xmlns:a16="http://schemas.microsoft.com/office/drawing/2014/main" xmlns="" id="{C1A2F490-3613-CE4A-2AE3-AEFD215A8ABD}"/>
              </a:ext>
            </a:extLst>
          </p:cNvPr>
          <p:cNvSpPr/>
          <p:nvPr/>
        </p:nvSpPr>
        <p:spPr>
          <a:xfrm>
            <a:off x="-13892" y="3416060"/>
            <a:ext cx="24397892" cy="10150650"/>
          </a:xfrm>
          <a:prstGeom prst="rect">
            <a:avLst/>
          </a:prstGeom>
          <a:solidFill>
            <a:srgbClr val="27333A">
              <a:alpha val="85000"/>
            </a:srgb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marL="0" marR="0" lvl="0" indent="0" algn="ctr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2F333A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3000" b="0" i="0" u="none" strike="noStrike" kern="0" cap="none" spc="0" normalizeH="0" baseline="0" noProof="0" dirty="0">
              <a:ln>
                <a:noFill/>
              </a:ln>
              <a:solidFill>
                <a:srgbClr val="2F333A"/>
              </a:solidFill>
              <a:effectLst/>
              <a:uLnTx/>
              <a:uFillTx/>
              <a:latin typeface="Arial Regular" charset="0"/>
              <a:ea typeface="Arial Regular" charset="0"/>
              <a:cs typeface="Arial Regular" charset="0"/>
              <a:sym typeface="Helvetica Neue Medium"/>
            </a:endParaRPr>
          </a:p>
        </p:txBody>
      </p:sp>
      <p:sp>
        <p:nvSpPr>
          <p:cNvPr id="2" name="This code will tell the robot to navigate through an example maze. This will need adapting to suit your own maze design.">
            <a:extLst>
              <a:ext uri="{FF2B5EF4-FFF2-40B4-BE49-F238E27FC236}">
                <a16:creationId xmlns:a16="http://schemas.microsoft.com/office/drawing/2014/main" xmlns="" id="{970C33D3-3A66-75BB-3138-2BE5812B51F0}"/>
              </a:ext>
            </a:extLst>
          </p:cNvPr>
          <p:cNvSpPr txBox="1"/>
          <p:nvPr/>
        </p:nvSpPr>
        <p:spPr>
          <a:xfrm>
            <a:off x="3168800" y="7429391"/>
            <a:ext cx="18216963" cy="19909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71437" tIns="71437" rIns="71437" bIns="71437">
            <a:spAutoFit/>
          </a:bodyPr>
          <a:lstStyle>
            <a:lvl1pPr marL="416718" indent="-416718">
              <a:buSzPct val="145000"/>
              <a:buChar char="‣"/>
              <a:defRPr sz="3000">
                <a:solidFill>
                  <a:srgbClr val="FFFFFF"/>
                </a:solidFill>
              </a:defRPr>
            </a:lvl1pPr>
          </a:lstStyle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6000" b="1" dirty="0">
                <a:latin typeface="Consolas" panose="020B0609020204030204" pitchFamily="49" charset="0"/>
              </a:rPr>
              <a:t> check the positions surrounding </a:t>
            </a:r>
            <a:r>
              <a:rPr lang="en-GB" sz="6000" b="1" i="1" dirty="0">
                <a:latin typeface="Consolas" panose="020B0609020204030204" pitchFamily="49" charset="0"/>
              </a:rPr>
              <a:t>visiting</a:t>
            </a:r>
            <a:r>
              <a:rPr lang="en-GB" sz="6000" b="1" dirty="0">
                <a:latin typeface="Consolas" panose="020B0609020204030204" pitchFamily="49" charset="0"/>
              </a:rPr>
              <a:t> </a:t>
            </a:r>
            <a:br>
              <a:rPr lang="en-GB" sz="6000" b="1" dirty="0">
                <a:latin typeface="Consolas" panose="020B0609020204030204" pitchFamily="49" charset="0"/>
              </a:rPr>
            </a:br>
            <a:r>
              <a:rPr lang="en-GB" sz="6000" b="1" dirty="0">
                <a:latin typeface="Consolas" panose="020B0609020204030204" pitchFamily="49" charset="0"/>
              </a:rPr>
              <a:t> as </a:t>
            </a:r>
            <a:r>
              <a:rPr lang="en-GB" sz="6000" b="1" i="1" dirty="0">
                <a:latin typeface="Consolas" panose="020B0609020204030204" pitchFamily="49" charset="0"/>
              </a:rPr>
              <a:t>surrounding</a:t>
            </a:r>
            <a:r>
              <a:rPr lang="en-GB" sz="6000" b="1" dirty="0">
                <a:latin typeface="Consolas" panose="020B0609020204030204" pitchFamily="49" charset="0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4146987837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Polygon"/>
          <p:cNvSpPr/>
          <p:nvPr/>
        </p:nvSpPr>
        <p:spPr>
          <a:xfrm rot="19800000">
            <a:off x="11906981" y="12511776"/>
            <a:ext cx="563027" cy="6501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00A655"/>
          </a:solidFill>
          <a:ln w="12700">
            <a:miter lim="400000"/>
          </a:ln>
        </p:spPr>
        <p:txBody>
          <a:bodyPr lIns="71437" tIns="71437" rIns="71437" bIns="71437"/>
          <a:lstStyle/>
          <a:p>
            <a:pPr marL="0" marR="0" lvl="0" indent="0" algn="ctr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00A65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3000" b="0" i="0" u="none" strike="noStrike" kern="0" cap="none" spc="0" normalizeH="0" baseline="0" noProof="0" dirty="0">
              <a:ln>
                <a:noFill/>
              </a:ln>
              <a:solidFill>
                <a:srgbClr val="00A655"/>
              </a:solidFill>
              <a:effectLst/>
              <a:uLnTx/>
              <a:uFillTx/>
              <a:latin typeface="Arial Regular" charset="0"/>
              <a:ea typeface="Arial Regular" charset="0"/>
              <a:cs typeface="Arial Regular" charset="0"/>
              <a:sym typeface="Helvetica Neue Medium"/>
            </a:endParaRPr>
          </a:p>
        </p:txBody>
      </p:sp>
      <p:sp>
        <p:nvSpPr>
          <p:cNvPr id="24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pPr marL="0" marR="0" lvl="0" indent="0" algn="ctr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22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 panose="020B0403020202020204" pitchFamily="34" charset="0"/>
                <a:sym typeface="Helvetica"/>
              </a:rPr>
              <a:pPr marL="0" marR="0" lvl="0" indent="0" algn="ctr" defTabSz="821531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sz="2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" panose="020B0403020202020204" pitchFamily="34" charset="0"/>
              <a:sym typeface="Helvetica"/>
            </a:endParaRPr>
          </a:p>
        </p:txBody>
      </p:sp>
      <p:sp>
        <p:nvSpPr>
          <p:cNvPr id="252" name="Line"/>
          <p:cNvSpPr/>
          <p:nvPr/>
        </p:nvSpPr>
        <p:spPr>
          <a:xfrm>
            <a:off x="721766" y="2159861"/>
            <a:ext cx="358235" cy="1"/>
          </a:xfrm>
          <a:prstGeom prst="line">
            <a:avLst/>
          </a:prstGeom>
          <a:ln w="25400">
            <a:solidFill>
              <a:srgbClr val="00A655"/>
            </a:solidFill>
            <a:miter lim="400000"/>
          </a:ln>
        </p:spPr>
        <p:txBody>
          <a:bodyPr lIns="71437" tIns="71437" rIns="71437" bIns="71437" anchor="ctr"/>
          <a:lstStyle/>
          <a:p>
            <a:pPr marL="0" marR="0" lvl="0" indent="0" algn="ctr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3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Regular" charset="0"/>
              <a:ea typeface="Arial Regular" charset="0"/>
              <a:cs typeface="Arial Regular" charset="0"/>
              <a:sym typeface="Helvetica Neue Medium"/>
            </a:endParaRPr>
          </a:p>
        </p:txBody>
      </p:sp>
      <p:sp>
        <p:nvSpPr>
          <p:cNvPr id="253" name="Task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5600"/>
            </a:lvl1pPr>
          </a:lstStyle>
          <a:p>
            <a:r>
              <a:rPr lang="en-GB" b="1" dirty="0">
                <a:latin typeface="Helvetica" panose="020B0403020202020204" pitchFamily="34" charset="0"/>
                <a:ea typeface="Arial" charset="0"/>
                <a:cs typeface="Arial" charset="0"/>
              </a:rPr>
              <a:t>Algorithm step 9</a:t>
            </a:r>
          </a:p>
        </p:txBody>
      </p:sp>
      <p:sp>
        <p:nvSpPr>
          <p:cNvPr id="254" name="Prototyping &amp; modelling"/>
          <p:cNvSpPr txBox="1">
            <a:spLocks noGrp="1"/>
          </p:cNvSpPr>
          <p:nvPr>
            <p:ph type="body" idx="13"/>
          </p:nvPr>
        </p:nvSpPr>
        <p:spPr>
          <a:xfrm>
            <a:off x="721766" y="1183653"/>
            <a:ext cx="18499635" cy="630942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>
            <a:lvl1pPr marL="0" indent="0">
              <a:buSzTx/>
              <a:buNone/>
              <a:defRPr sz="3500">
                <a:solidFill>
                  <a:srgbClr val="929292"/>
                </a:solidFill>
              </a:defRPr>
            </a:lvl1pPr>
          </a:lstStyle>
          <a:p>
            <a:r>
              <a:rPr lang="en-GB" dirty="0">
                <a:latin typeface="Helvetica Light" panose="020B0403020202020204" pitchFamily="34" charset="0"/>
              </a:rPr>
              <a:t>Computer Science</a:t>
            </a:r>
            <a:endParaRPr dirty="0">
              <a:latin typeface="Helvetica Light" panose="020B0403020202020204" pitchFamily="34" charset="0"/>
            </a:endParaRPr>
          </a:p>
        </p:txBody>
      </p:sp>
      <p:sp>
        <p:nvSpPr>
          <p:cNvPr id="255" name="Line"/>
          <p:cNvSpPr/>
          <p:nvPr/>
        </p:nvSpPr>
        <p:spPr>
          <a:xfrm>
            <a:off x="721766" y="2159861"/>
            <a:ext cx="358235" cy="1"/>
          </a:xfrm>
          <a:prstGeom prst="line">
            <a:avLst/>
          </a:prstGeom>
          <a:ln w="25400">
            <a:solidFill>
              <a:srgbClr val="00A655"/>
            </a:solidFill>
            <a:miter lim="400000"/>
          </a:ln>
        </p:spPr>
        <p:txBody>
          <a:bodyPr lIns="71437" tIns="71437" rIns="71437" bIns="71437" anchor="ctr"/>
          <a:lstStyle/>
          <a:p>
            <a:pPr marL="0" marR="0" lvl="0" indent="0" algn="ctr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3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Regular" charset="0"/>
              <a:ea typeface="Arial Regular" charset="0"/>
              <a:cs typeface="Arial Regular" charset="0"/>
              <a:sym typeface="Helvetica Neue Medium"/>
            </a:endParaRPr>
          </a:p>
        </p:txBody>
      </p:sp>
      <p:sp>
        <p:nvSpPr>
          <p:cNvPr id="245" name="Rectangle"/>
          <p:cNvSpPr/>
          <p:nvPr/>
        </p:nvSpPr>
        <p:spPr>
          <a:xfrm>
            <a:off x="-1" y="3416060"/>
            <a:ext cx="24397892" cy="10150650"/>
          </a:xfrm>
          <a:prstGeom prst="rect">
            <a:avLst/>
          </a:prstGeom>
          <a:solidFill>
            <a:srgbClr val="27333A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marL="0" marR="0" lvl="0" indent="0" algn="ctr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2F333A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3000" b="0" i="0" u="none" strike="noStrike" kern="0" cap="none" spc="0" normalizeH="0" baseline="0" noProof="0" dirty="0">
              <a:ln>
                <a:noFill/>
              </a:ln>
              <a:solidFill>
                <a:srgbClr val="2F333A"/>
              </a:solidFill>
              <a:effectLst/>
              <a:uLnTx/>
              <a:uFillTx/>
              <a:latin typeface="Arial Regular" charset="0"/>
              <a:ea typeface="Arial Regular" charset="0"/>
              <a:cs typeface="Arial Regular" charset="0"/>
              <a:sym typeface="Helvetica Neue Medium"/>
            </a:endParaRPr>
          </a:p>
        </p:txBody>
      </p:sp>
      <p:sp>
        <p:nvSpPr>
          <p:cNvPr id="5" name="This code will tell the robot to navigate through an example maze. This will need adapting to suit your own maze design.">
            <a:extLst>
              <a:ext uri="{FF2B5EF4-FFF2-40B4-BE49-F238E27FC236}">
                <a16:creationId xmlns:a16="http://schemas.microsoft.com/office/drawing/2014/main" xmlns="" id="{C6A5C4F6-D7BE-F541-09B4-86B0AB345F9E}"/>
              </a:ext>
            </a:extLst>
          </p:cNvPr>
          <p:cNvSpPr txBox="1"/>
          <p:nvPr/>
        </p:nvSpPr>
        <p:spPr>
          <a:xfrm>
            <a:off x="403217" y="3707462"/>
            <a:ext cx="22867329" cy="93775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71437" tIns="71437" rIns="71437" bIns="71437">
            <a:spAutoFit/>
          </a:bodyPr>
          <a:lstStyle>
            <a:lvl1pPr marL="416718" indent="-416718">
              <a:buSzPct val="145000"/>
              <a:buChar char="‣"/>
              <a:defRPr sz="3000">
                <a:solidFill>
                  <a:srgbClr val="FFFFFF"/>
                </a:solidFill>
              </a:defRPr>
            </a:lvl1pPr>
          </a:lstStyle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3500" dirty="0">
                <a:latin typeface="Consolas" panose="020B0609020204030204" pitchFamily="49" charset="0"/>
              </a:rPr>
              <a:t> Create array </a:t>
            </a:r>
            <a:r>
              <a:rPr lang="en-GB" sz="3500" i="1" dirty="0" err="1">
                <a:latin typeface="Consolas" panose="020B0609020204030204" pitchFamily="49" charset="0"/>
              </a:rPr>
              <a:t>toVisit</a:t>
            </a:r>
            <a:r>
              <a:rPr lang="en-GB" sz="3500" i="1" dirty="0">
                <a:latin typeface="Consolas" panose="020B0609020204030204" pitchFamily="49" charset="0"/>
              </a:rPr>
              <a:t> </a:t>
            </a:r>
            <a:r>
              <a:rPr lang="en-GB" sz="3500" dirty="0">
                <a:latin typeface="Consolas" panose="020B0609020204030204" pitchFamily="49" charset="0"/>
              </a:rPr>
              <a:t>of positions to visit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3500" dirty="0">
                <a:latin typeface="Consolas" panose="020B0609020204030204" pitchFamily="49" charset="0"/>
              </a:rPr>
              <a:t> Create 2D array </a:t>
            </a:r>
            <a:r>
              <a:rPr lang="en-GB" sz="3500" i="1" dirty="0">
                <a:latin typeface="Consolas" panose="020B0609020204030204" pitchFamily="49" charset="0"/>
              </a:rPr>
              <a:t>visited</a:t>
            </a:r>
            <a:r>
              <a:rPr lang="en-GB" sz="3500" dirty="0">
                <a:latin typeface="Consolas" panose="020B0609020204030204" pitchFamily="49" charset="0"/>
              </a:rPr>
              <a:t> of positions visited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3500" dirty="0">
                <a:latin typeface="Consolas" panose="020B0609020204030204" pitchFamily="49" charset="0"/>
              </a:rPr>
              <a:t> Add the start position to the </a:t>
            </a:r>
            <a:r>
              <a:rPr lang="en-GB" sz="3500" i="1" dirty="0" err="1">
                <a:latin typeface="Consolas" panose="020B0609020204030204" pitchFamily="49" charset="0"/>
              </a:rPr>
              <a:t>toVisit</a:t>
            </a:r>
            <a:r>
              <a:rPr lang="en-GB" sz="3500" i="1" dirty="0">
                <a:latin typeface="Consolas" panose="020B0609020204030204" pitchFamily="49" charset="0"/>
              </a:rPr>
              <a:t> </a:t>
            </a:r>
            <a:r>
              <a:rPr lang="en-GB" sz="3500" dirty="0">
                <a:latin typeface="Consolas" panose="020B0609020204030204" pitchFamily="49" charset="0"/>
              </a:rPr>
              <a:t>array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3500" dirty="0">
                <a:latin typeface="Consolas" panose="020B0609020204030204" pitchFamily="49" charset="0"/>
              </a:rPr>
              <a:t> While there are still positions in </a:t>
            </a:r>
            <a:r>
              <a:rPr lang="en-GB" sz="3500" i="1" dirty="0" err="1">
                <a:latin typeface="Consolas" panose="020B0609020204030204" pitchFamily="49" charset="0"/>
              </a:rPr>
              <a:t>toVisit</a:t>
            </a:r>
            <a:r>
              <a:rPr lang="en-GB" sz="3500" dirty="0">
                <a:latin typeface="Consolas" panose="020B0609020204030204" pitchFamily="49" charset="0"/>
              </a:rPr>
              <a:t>: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3500" dirty="0">
                <a:latin typeface="Consolas" panose="020B0609020204030204" pitchFamily="49" charset="0"/>
              </a:rPr>
              <a:t>      set </a:t>
            </a:r>
            <a:r>
              <a:rPr lang="en-GB" sz="3500" i="1" dirty="0">
                <a:latin typeface="Consolas" panose="020B0609020204030204" pitchFamily="49" charset="0"/>
              </a:rPr>
              <a:t>visiting </a:t>
            </a:r>
            <a:r>
              <a:rPr lang="en-GB" sz="3500" dirty="0">
                <a:latin typeface="Consolas" panose="020B0609020204030204" pitchFamily="49" charset="0"/>
              </a:rPr>
              <a:t>as the position at end of the </a:t>
            </a:r>
            <a:r>
              <a:rPr lang="en-GB" sz="3500" i="1" dirty="0" err="1">
                <a:latin typeface="Consolas" panose="020B0609020204030204" pitchFamily="49" charset="0"/>
              </a:rPr>
              <a:t>toVisit</a:t>
            </a:r>
            <a:r>
              <a:rPr lang="en-GB" sz="3500" dirty="0">
                <a:latin typeface="Consolas" panose="020B0609020204030204" pitchFamily="49" charset="0"/>
              </a:rPr>
              <a:t> array and remove it from the array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3500" dirty="0">
                <a:latin typeface="Consolas" panose="020B0609020204030204" pitchFamily="49" charset="0"/>
              </a:rPr>
              <a:t>      add the </a:t>
            </a:r>
            <a:r>
              <a:rPr lang="en-GB" sz="3500" i="1" dirty="0">
                <a:latin typeface="Consolas" panose="020B0609020204030204" pitchFamily="49" charset="0"/>
              </a:rPr>
              <a:t>visiting </a:t>
            </a:r>
            <a:r>
              <a:rPr lang="en-GB" sz="3500" dirty="0">
                <a:latin typeface="Consolas" panose="020B0609020204030204" pitchFamily="49" charset="0"/>
              </a:rPr>
              <a:t>position to the </a:t>
            </a:r>
            <a:r>
              <a:rPr lang="en-GB" sz="3500" i="1" dirty="0">
                <a:latin typeface="Consolas" panose="020B0609020204030204" pitchFamily="49" charset="0"/>
              </a:rPr>
              <a:t>visited</a:t>
            </a:r>
            <a:r>
              <a:rPr lang="en-GB" sz="3500" dirty="0">
                <a:latin typeface="Consolas" panose="020B0609020204030204" pitchFamily="49" charset="0"/>
              </a:rPr>
              <a:t> array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3500" dirty="0">
                <a:latin typeface="Consolas" panose="020B0609020204030204" pitchFamily="49" charset="0"/>
              </a:rPr>
              <a:t>      if </a:t>
            </a:r>
            <a:r>
              <a:rPr lang="en-GB" sz="3500" i="1" dirty="0">
                <a:latin typeface="Consolas" panose="020B0609020204030204" pitchFamily="49" charset="0"/>
              </a:rPr>
              <a:t>visiting</a:t>
            </a:r>
            <a:r>
              <a:rPr lang="en-GB" sz="3500" dirty="0">
                <a:latin typeface="Consolas" panose="020B0609020204030204" pitchFamily="49" charset="0"/>
              </a:rPr>
              <a:t> is our destination position: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3500" dirty="0">
                <a:latin typeface="Consolas" panose="020B0609020204030204" pitchFamily="49" charset="0"/>
              </a:rPr>
              <a:t>           leave the loop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3500" dirty="0">
                <a:latin typeface="Consolas" panose="020B0609020204030204" pitchFamily="49" charset="0"/>
              </a:rPr>
              <a:t>      check the positions surrounding </a:t>
            </a:r>
            <a:r>
              <a:rPr lang="en-GB" sz="3500" i="1" dirty="0">
                <a:latin typeface="Consolas" panose="020B0609020204030204" pitchFamily="49" charset="0"/>
              </a:rPr>
              <a:t>visiting</a:t>
            </a:r>
            <a:r>
              <a:rPr lang="en-GB" sz="3500" dirty="0">
                <a:latin typeface="Consolas" panose="020B0609020204030204" pitchFamily="49" charset="0"/>
              </a:rPr>
              <a:t> as </a:t>
            </a:r>
            <a:r>
              <a:rPr lang="en-GB" sz="3500" i="1" dirty="0">
                <a:latin typeface="Consolas" panose="020B0609020204030204" pitchFamily="49" charset="0"/>
              </a:rPr>
              <a:t>surrounding</a:t>
            </a:r>
            <a:r>
              <a:rPr lang="en-GB" sz="3500" dirty="0">
                <a:latin typeface="Consolas" panose="020B0609020204030204" pitchFamily="49" charset="0"/>
              </a:rPr>
              <a:t>: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3500" dirty="0">
                <a:latin typeface="Consolas" panose="020B0609020204030204" pitchFamily="49" charset="0"/>
              </a:rPr>
              <a:t>           if we have not visited </a:t>
            </a:r>
            <a:r>
              <a:rPr lang="en-GB" sz="3500" i="1" dirty="0">
                <a:latin typeface="Consolas" panose="020B0609020204030204" pitchFamily="49" charset="0"/>
              </a:rPr>
              <a:t>surrounding</a:t>
            </a:r>
            <a:r>
              <a:rPr lang="en-GB" sz="3500" dirty="0">
                <a:latin typeface="Consolas" panose="020B0609020204030204" pitchFamily="49" charset="0"/>
              </a:rPr>
              <a:t> before: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3500" dirty="0">
                <a:latin typeface="Consolas" panose="020B0609020204030204" pitchFamily="49" charset="0"/>
              </a:rPr>
              <a:t>                add </a:t>
            </a:r>
            <a:r>
              <a:rPr lang="en-GB" sz="3500" i="1" dirty="0">
                <a:latin typeface="Consolas" panose="020B0609020204030204" pitchFamily="49" charset="0"/>
              </a:rPr>
              <a:t>surrounding </a:t>
            </a:r>
            <a:r>
              <a:rPr lang="en-GB" sz="3500" dirty="0">
                <a:latin typeface="Consolas" panose="020B0609020204030204" pitchFamily="49" charset="0"/>
              </a:rPr>
              <a:t>to the </a:t>
            </a:r>
            <a:r>
              <a:rPr lang="en-GB" sz="3500" i="1" dirty="0" err="1">
                <a:latin typeface="Consolas" panose="020B0609020204030204" pitchFamily="49" charset="0"/>
              </a:rPr>
              <a:t>toVisit</a:t>
            </a:r>
            <a:r>
              <a:rPr lang="en-GB" sz="3500" dirty="0">
                <a:latin typeface="Consolas" panose="020B0609020204030204" pitchFamily="49" charset="0"/>
              </a:rPr>
              <a:t> array with a distance travelled of </a:t>
            </a:r>
            <a:r>
              <a:rPr lang="en-GB" sz="3500" i="1" dirty="0">
                <a:latin typeface="Consolas" panose="020B0609020204030204" pitchFamily="49" charset="0"/>
              </a:rPr>
              <a:t>visiting </a:t>
            </a:r>
            <a:br>
              <a:rPr lang="en-GB" sz="3500" i="1" dirty="0">
                <a:latin typeface="Consolas" panose="020B0609020204030204" pitchFamily="49" charset="0"/>
              </a:rPr>
            </a:br>
            <a:r>
              <a:rPr lang="en-GB" sz="3500" i="1" dirty="0">
                <a:latin typeface="Consolas" panose="020B0609020204030204" pitchFamily="49" charset="0"/>
              </a:rPr>
              <a:t>                </a:t>
            </a:r>
            <a:r>
              <a:rPr lang="en-GB" sz="3500" dirty="0">
                <a:latin typeface="Consolas" panose="020B0609020204030204" pitchFamily="49" charset="0"/>
              </a:rPr>
              <a:t>distance travelled + 1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3500" dirty="0">
                <a:latin typeface="Consolas" panose="020B0609020204030204" pitchFamily="49" charset="0"/>
              </a:rPr>
              <a:t> Check the positions surrounding the start position for the shortest distance travelled and</a:t>
            </a:r>
            <a:br>
              <a:rPr lang="en-GB" sz="3500" dirty="0">
                <a:latin typeface="Consolas" panose="020B0609020204030204" pitchFamily="49" charset="0"/>
              </a:rPr>
            </a:br>
            <a:r>
              <a:rPr lang="en-GB" sz="3500" dirty="0">
                <a:latin typeface="Consolas" panose="020B0609020204030204" pitchFamily="49" charset="0"/>
              </a:rPr>
              <a:t> move to that position</a:t>
            </a:r>
          </a:p>
        </p:txBody>
      </p:sp>
      <p:sp>
        <p:nvSpPr>
          <p:cNvPr id="3" name="Rectangle">
            <a:extLst>
              <a:ext uri="{FF2B5EF4-FFF2-40B4-BE49-F238E27FC236}">
                <a16:creationId xmlns:a16="http://schemas.microsoft.com/office/drawing/2014/main" xmlns="" id="{C1A2F490-3613-CE4A-2AE3-AEFD215A8ABD}"/>
              </a:ext>
            </a:extLst>
          </p:cNvPr>
          <p:cNvSpPr/>
          <p:nvPr/>
        </p:nvSpPr>
        <p:spPr>
          <a:xfrm>
            <a:off x="-13892" y="3416060"/>
            <a:ext cx="24397892" cy="10150650"/>
          </a:xfrm>
          <a:prstGeom prst="rect">
            <a:avLst/>
          </a:prstGeom>
          <a:solidFill>
            <a:srgbClr val="27333A">
              <a:alpha val="85000"/>
            </a:srgb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marL="0" marR="0" lvl="0" indent="0" algn="ctr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2F333A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3000" b="0" i="0" u="none" strike="noStrike" kern="0" cap="none" spc="0" normalizeH="0" baseline="0" noProof="0" dirty="0">
              <a:ln>
                <a:noFill/>
              </a:ln>
              <a:solidFill>
                <a:srgbClr val="2F333A"/>
              </a:solidFill>
              <a:effectLst/>
              <a:uLnTx/>
              <a:uFillTx/>
              <a:latin typeface="Arial Regular" charset="0"/>
              <a:ea typeface="Arial Regular" charset="0"/>
              <a:cs typeface="Arial Regular" charset="0"/>
              <a:sym typeface="Helvetica Neue Medium"/>
            </a:endParaRPr>
          </a:p>
        </p:txBody>
      </p:sp>
      <p:sp>
        <p:nvSpPr>
          <p:cNvPr id="2" name="This code will tell the robot to navigate through an example maze. This will need adapting to suit your own maze design.">
            <a:extLst>
              <a:ext uri="{FF2B5EF4-FFF2-40B4-BE49-F238E27FC236}">
                <a16:creationId xmlns:a16="http://schemas.microsoft.com/office/drawing/2014/main" xmlns="" id="{970C33D3-3A66-75BB-3138-2BE5812B51F0}"/>
              </a:ext>
            </a:extLst>
          </p:cNvPr>
          <p:cNvSpPr txBox="1"/>
          <p:nvPr/>
        </p:nvSpPr>
        <p:spPr>
          <a:xfrm>
            <a:off x="2496996" y="6384363"/>
            <a:ext cx="19597894" cy="3991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71437" tIns="71437" rIns="71437" bIns="71437">
            <a:spAutoFit/>
          </a:bodyPr>
          <a:lstStyle>
            <a:lvl1pPr marL="416718" indent="-416718">
              <a:buSzPct val="145000"/>
              <a:buChar char="‣"/>
              <a:defRPr sz="3000">
                <a:solidFill>
                  <a:srgbClr val="FFFFFF"/>
                </a:solidFill>
              </a:defRPr>
            </a:lvl1pPr>
          </a:lstStyle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6000" b="1" dirty="0">
                <a:latin typeface="Consolas" panose="020B0609020204030204" pitchFamily="49" charset="0"/>
              </a:rPr>
              <a:t> if we have not visited </a:t>
            </a:r>
            <a:r>
              <a:rPr lang="en-GB" sz="6000" b="1" i="1" dirty="0">
                <a:latin typeface="Consolas" panose="020B0609020204030204" pitchFamily="49" charset="0"/>
              </a:rPr>
              <a:t>surrounding</a:t>
            </a:r>
            <a:r>
              <a:rPr lang="en-GB" sz="6000" b="1" dirty="0">
                <a:latin typeface="Consolas" panose="020B0609020204030204" pitchFamily="49" charset="0"/>
              </a:rPr>
              <a:t> before: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6000" b="1" dirty="0">
                <a:latin typeface="Consolas" panose="020B0609020204030204" pitchFamily="49" charset="0"/>
              </a:rPr>
              <a:t>      add </a:t>
            </a:r>
            <a:r>
              <a:rPr lang="en-GB" sz="6000" b="1" i="1" dirty="0">
                <a:latin typeface="Consolas" panose="020B0609020204030204" pitchFamily="49" charset="0"/>
              </a:rPr>
              <a:t>surrounding </a:t>
            </a:r>
            <a:r>
              <a:rPr lang="en-GB" sz="6000" b="1" dirty="0">
                <a:latin typeface="Consolas" panose="020B0609020204030204" pitchFamily="49" charset="0"/>
              </a:rPr>
              <a:t>to the </a:t>
            </a:r>
            <a:r>
              <a:rPr lang="en-GB" sz="6000" b="1" i="1" dirty="0" err="1">
                <a:latin typeface="Consolas" panose="020B0609020204030204" pitchFamily="49" charset="0"/>
              </a:rPr>
              <a:t>toVisit</a:t>
            </a:r>
            <a:r>
              <a:rPr lang="en-GB" sz="6000" b="1" dirty="0">
                <a:latin typeface="Consolas" panose="020B0609020204030204" pitchFamily="49" charset="0"/>
              </a:rPr>
              <a:t> array</a:t>
            </a:r>
            <a:br>
              <a:rPr lang="en-GB" sz="6000" b="1" dirty="0">
                <a:latin typeface="Consolas" panose="020B0609020204030204" pitchFamily="49" charset="0"/>
              </a:rPr>
            </a:br>
            <a:r>
              <a:rPr lang="en-GB" sz="6000" b="1" dirty="0">
                <a:latin typeface="Consolas" panose="020B0609020204030204" pitchFamily="49" charset="0"/>
              </a:rPr>
              <a:t>      with a distance travelled of </a:t>
            </a:r>
            <a:r>
              <a:rPr lang="en-GB" sz="6000" b="1" i="1" dirty="0">
                <a:latin typeface="Consolas" panose="020B0609020204030204" pitchFamily="49" charset="0"/>
              </a:rPr>
              <a:t>visiting </a:t>
            </a:r>
            <a:br>
              <a:rPr lang="en-GB" sz="6000" b="1" i="1" dirty="0">
                <a:latin typeface="Consolas" panose="020B0609020204030204" pitchFamily="49" charset="0"/>
              </a:rPr>
            </a:br>
            <a:r>
              <a:rPr lang="en-GB" sz="6000" b="1" i="1" dirty="0">
                <a:latin typeface="Consolas" panose="020B0609020204030204" pitchFamily="49" charset="0"/>
              </a:rPr>
              <a:t>      </a:t>
            </a:r>
            <a:r>
              <a:rPr lang="en-GB" sz="6000" b="1" dirty="0">
                <a:latin typeface="Consolas" panose="020B0609020204030204" pitchFamily="49" charset="0"/>
              </a:rPr>
              <a:t>distance travelled + 1</a:t>
            </a:r>
          </a:p>
        </p:txBody>
      </p:sp>
    </p:spTree>
    <p:extLst>
      <p:ext uri="{BB962C8B-B14F-4D97-AF65-F5344CB8AC3E}">
        <p14:creationId xmlns:p14="http://schemas.microsoft.com/office/powerpoint/2010/main" val="2592351941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Polygon"/>
          <p:cNvSpPr/>
          <p:nvPr/>
        </p:nvSpPr>
        <p:spPr>
          <a:xfrm rot="19800000">
            <a:off x="11906981" y="12511776"/>
            <a:ext cx="563027" cy="6501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00A655"/>
          </a:solidFill>
          <a:ln w="12700">
            <a:miter lim="400000"/>
          </a:ln>
        </p:spPr>
        <p:txBody>
          <a:bodyPr lIns="71437" tIns="71437" rIns="71437" bIns="71437"/>
          <a:lstStyle/>
          <a:p>
            <a:pPr marL="0" marR="0" lvl="0" indent="0" algn="ctr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00A65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3000" b="0" i="0" u="none" strike="noStrike" kern="0" cap="none" spc="0" normalizeH="0" baseline="0" noProof="0" dirty="0">
              <a:ln>
                <a:noFill/>
              </a:ln>
              <a:solidFill>
                <a:srgbClr val="00A655"/>
              </a:solidFill>
              <a:effectLst/>
              <a:uLnTx/>
              <a:uFillTx/>
              <a:latin typeface="Arial Regular" charset="0"/>
              <a:ea typeface="Arial Regular" charset="0"/>
              <a:cs typeface="Arial Regular" charset="0"/>
              <a:sym typeface="Helvetica Neue Medium"/>
            </a:endParaRPr>
          </a:p>
        </p:txBody>
      </p:sp>
      <p:sp>
        <p:nvSpPr>
          <p:cNvPr id="24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pPr marL="0" marR="0" lvl="0" indent="0" algn="ctr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22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 panose="020B0403020202020204" pitchFamily="34" charset="0"/>
                <a:sym typeface="Helvetica"/>
              </a:rPr>
              <a:pPr marL="0" marR="0" lvl="0" indent="0" algn="ctr" defTabSz="821531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sz="2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" panose="020B0403020202020204" pitchFamily="34" charset="0"/>
              <a:sym typeface="Helvetica"/>
            </a:endParaRPr>
          </a:p>
        </p:txBody>
      </p:sp>
      <p:sp>
        <p:nvSpPr>
          <p:cNvPr id="252" name="Line"/>
          <p:cNvSpPr/>
          <p:nvPr/>
        </p:nvSpPr>
        <p:spPr>
          <a:xfrm>
            <a:off x="721766" y="2159861"/>
            <a:ext cx="358235" cy="1"/>
          </a:xfrm>
          <a:prstGeom prst="line">
            <a:avLst/>
          </a:prstGeom>
          <a:ln w="25400">
            <a:solidFill>
              <a:srgbClr val="00A655"/>
            </a:solidFill>
            <a:miter lim="400000"/>
          </a:ln>
        </p:spPr>
        <p:txBody>
          <a:bodyPr lIns="71437" tIns="71437" rIns="71437" bIns="71437" anchor="ctr"/>
          <a:lstStyle/>
          <a:p>
            <a:pPr marL="0" marR="0" lvl="0" indent="0" algn="ctr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3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Regular" charset="0"/>
              <a:ea typeface="Arial Regular" charset="0"/>
              <a:cs typeface="Arial Regular" charset="0"/>
              <a:sym typeface="Helvetica Neue Medium"/>
            </a:endParaRPr>
          </a:p>
        </p:txBody>
      </p:sp>
      <p:sp>
        <p:nvSpPr>
          <p:cNvPr id="253" name="Task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5600"/>
            </a:lvl1pPr>
          </a:lstStyle>
          <a:p>
            <a:r>
              <a:rPr lang="en-GB" b="1" dirty="0">
                <a:latin typeface="Helvetica" panose="020B0403020202020204" pitchFamily="34" charset="0"/>
                <a:ea typeface="Arial" charset="0"/>
                <a:cs typeface="Arial" charset="0"/>
              </a:rPr>
              <a:t>Algorithm step 10</a:t>
            </a:r>
          </a:p>
        </p:txBody>
      </p:sp>
      <p:sp>
        <p:nvSpPr>
          <p:cNvPr id="254" name="Prototyping &amp; modelling"/>
          <p:cNvSpPr txBox="1">
            <a:spLocks noGrp="1"/>
          </p:cNvSpPr>
          <p:nvPr>
            <p:ph type="body" idx="13"/>
          </p:nvPr>
        </p:nvSpPr>
        <p:spPr>
          <a:xfrm>
            <a:off x="721766" y="1183653"/>
            <a:ext cx="18499635" cy="630942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>
            <a:lvl1pPr marL="0" indent="0">
              <a:buSzTx/>
              <a:buNone/>
              <a:defRPr sz="3500">
                <a:solidFill>
                  <a:srgbClr val="929292"/>
                </a:solidFill>
              </a:defRPr>
            </a:lvl1pPr>
          </a:lstStyle>
          <a:p>
            <a:r>
              <a:rPr lang="en-GB" dirty="0">
                <a:latin typeface="Helvetica Light" panose="020B0403020202020204" pitchFamily="34" charset="0"/>
              </a:rPr>
              <a:t>Computer Science</a:t>
            </a:r>
            <a:endParaRPr dirty="0">
              <a:latin typeface="Helvetica Light" panose="020B0403020202020204" pitchFamily="34" charset="0"/>
            </a:endParaRPr>
          </a:p>
        </p:txBody>
      </p:sp>
      <p:sp>
        <p:nvSpPr>
          <p:cNvPr id="255" name="Line"/>
          <p:cNvSpPr/>
          <p:nvPr/>
        </p:nvSpPr>
        <p:spPr>
          <a:xfrm>
            <a:off x="721766" y="2159861"/>
            <a:ext cx="358235" cy="1"/>
          </a:xfrm>
          <a:prstGeom prst="line">
            <a:avLst/>
          </a:prstGeom>
          <a:ln w="25400">
            <a:solidFill>
              <a:srgbClr val="00A655"/>
            </a:solidFill>
            <a:miter lim="400000"/>
          </a:ln>
        </p:spPr>
        <p:txBody>
          <a:bodyPr lIns="71437" tIns="71437" rIns="71437" bIns="71437" anchor="ctr"/>
          <a:lstStyle/>
          <a:p>
            <a:pPr marL="0" marR="0" lvl="0" indent="0" algn="ctr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3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Regular" charset="0"/>
              <a:ea typeface="Arial Regular" charset="0"/>
              <a:cs typeface="Arial Regular" charset="0"/>
              <a:sym typeface="Helvetica Neue Medium"/>
            </a:endParaRPr>
          </a:p>
        </p:txBody>
      </p:sp>
      <p:sp>
        <p:nvSpPr>
          <p:cNvPr id="245" name="Rectangle"/>
          <p:cNvSpPr/>
          <p:nvPr/>
        </p:nvSpPr>
        <p:spPr>
          <a:xfrm>
            <a:off x="-1" y="3416060"/>
            <a:ext cx="24397892" cy="10150650"/>
          </a:xfrm>
          <a:prstGeom prst="rect">
            <a:avLst/>
          </a:prstGeom>
          <a:solidFill>
            <a:srgbClr val="27333A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marL="0" marR="0" lvl="0" indent="0" algn="ctr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2F333A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3000" b="0" i="0" u="none" strike="noStrike" kern="0" cap="none" spc="0" normalizeH="0" baseline="0" noProof="0" dirty="0">
              <a:ln>
                <a:noFill/>
              </a:ln>
              <a:solidFill>
                <a:srgbClr val="2F333A"/>
              </a:solidFill>
              <a:effectLst/>
              <a:uLnTx/>
              <a:uFillTx/>
              <a:latin typeface="Arial Regular" charset="0"/>
              <a:ea typeface="Arial Regular" charset="0"/>
              <a:cs typeface="Arial Regular" charset="0"/>
              <a:sym typeface="Helvetica Neue Medium"/>
            </a:endParaRPr>
          </a:p>
        </p:txBody>
      </p:sp>
      <p:sp>
        <p:nvSpPr>
          <p:cNvPr id="5" name="This code will tell the robot to navigate through an example maze. This will need adapting to suit your own maze design.">
            <a:extLst>
              <a:ext uri="{FF2B5EF4-FFF2-40B4-BE49-F238E27FC236}">
                <a16:creationId xmlns:a16="http://schemas.microsoft.com/office/drawing/2014/main" xmlns="" id="{C6A5C4F6-D7BE-F541-09B4-86B0AB345F9E}"/>
              </a:ext>
            </a:extLst>
          </p:cNvPr>
          <p:cNvSpPr txBox="1"/>
          <p:nvPr/>
        </p:nvSpPr>
        <p:spPr>
          <a:xfrm>
            <a:off x="403217" y="3707462"/>
            <a:ext cx="22867329" cy="93775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71437" tIns="71437" rIns="71437" bIns="71437">
            <a:spAutoFit/>
          </a:bodyPr>
          <a:lstStyle>
            <a:lvl1pPr marL="416718" indent="-416718">
              <a:buSzPct val="145000"/>
              <a:buChar char="‣"/>
              <a:defRPr sz="3000">
                <a:solidFill>
                  <a:srgbClr val="FFFFFF"/>
                </a:solidFill>
              </a:defRPr>
            </a:lvl1pPr>
          </a:lstStyle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3500" dirty="0">
                <a:latin typeface="Consolas" panose="020B0609020204030204" pitchFamily="49" charset="0"/>
              </a:rPr>
              <a:t> Create array </a:t>
            </a:r>
            <a:r>
              <a:rPr lang="en-GB" sz="3500" i="1" dirty="0" err="1">
                <a:latin typeface="Consolas" panose="020B0609020204030204" pitchFamily="49" charset="0"/>
              </a:rPr>
              <a:t>toVisit</a:t>
            </a:r>
            <a:r>
              <a:rPr lang="en-GB" sz="3500" i="1" dirty="0">
                <a:latin typeface="Consolas" panose="020B0609020204030204" pitchFamily="49" charset="0"/>
              </a:rPr>
              <a:t> </a:t>
            </a:r>
            <a:r>
              <a:rPr lang="en-GB" sz="3500" dirty="0">
                <a:latin typeface="Consolas" panose="020B0609020204030204" pitchFamily="49" charset="0"/>
              </a:rPr>
              <a:t>of positions to visit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3500" dirty="0">
                <a:latin typeface="Consolas" panose="020B0609020204030204" pitchFamily="49" charset="0"/>
              </a:rPr>
              <a:t> Create 2D array </a:t>
            </a:r>
            <a:r>
              <a:rPr lang="en-GB" sz="3500" i="1" dirty="0">
                <a:latin typeface="Consolas" panose="020B0609020204030204" pitchFamily="49" charset="0"/>
              </a:rPr>
              <a:t>visited</a:t>
            </a:r>
            <a:r>
              <a:rPr lang="en-GB" sz="3500" dirty="0">
                <a:latin typeface="Consolas" panose="020B0609020204030204" pitchFamily="49" charset="0"/>
              </a:rPr>
              <a:t> of positions visited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3500" dirty="0">
                <a:latin typeface="Consolas" panose="020B0609020204030204" pitchFamily="49" charset="0"/>
              </a:rPr>
              <a:t> Add the start position to the </a:t>
            </a:r>
            <a:r>
              <a:rPr lang="en-GB" sz="3500" i="1" dirty="0" err="1">
                <a:latin typeface="Consolas" panose="020B0609020204030204" pitchFamily="49" charset="0"/>
              </a:rPr>
              <a:t>toVisit</a:t>
            </a:r>
            <a:r>
              <a:rPr lang="en-GB" sz="3500" i="1" dirty="0">
                <a:latin typeface="Consolas" panose="020B0609020204030204" pitchFamily="49" charset="0"/>
              </a:rPr>
              <a:t> </a:t>
            </a:r>
            <a:r>
              <a:rPr lang="en-GB" sz="3500" dirty="0">
                <a:latin typeface="Consolas" panose="020B0609020204030204" pitchFamily="49" charset="0"/>
              </a:rPr>
              <a:t>array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3500" dirty="0">
                <a:latin typeface="Consolas" panose="020B0609020204030204" pitchFamily="49" charset="0"/>
              </a:rPr>
              <a:t> While there are still positions in </a:t>
            </a:r>
            <a:r>
              <a:rPr lang="en-GB" sz="3500" i="1" dirty="0" err="1">
                <a:latin typeface="Consolas" panose="020B0609020204030204" pitchFamily="49" charset="0"/>
              </a:rPr>
              <a:t>toVisit</a:t>
            </a:r>
            <a:r>
              <a:rPr lang="en-GB" sz="3500" dirty="0">
                <a:latin typeface="Consolas" panose="020B0609020204030204" pitchFamily="49" charset="0"/>
              </a:rPr>
              <a:t>: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3500" dirty="0">
                <a:latin typeface="Consolas" panose="020B0609020204030204" pitchFamily="49" charset="0"/>
              </a:rPr>
              <a:t>      set </a:t>
            </a:r>
            <a:r>
              <a:rPr lang="en-GB" sz="3500" i="1" dirty="0">
                <a:latin typeface="Consolas" panose="020B0609020204030204" pitchFamily="49" charset="0"/>
              </a:rPr>
              <a:t>visiting </a:t>
            </a:r>
            <a:r>
              <a:rPr lang="en-GB" sz="3500" dirty="0">
                <a:latin typeface="Consolas" panose="020B0609020204030204" pitchFamily="49" charset="0"/>
              </a:rPr>
              <a:t>as the position at end of the </a:t>
            </a:r>
            <a:r>
              <a:rPr lang="en-GB" sz="3500" i="1" dirty="0" err="1">
                <a:latin typeface="Consolas" panose="020B0609020204030204" pitchFamily="49" charset="0"/>
              </a:rPr>
              <a:t>toVisit</a:t>
            </a:r>
            <a:r>
              <a:rPr lang="en-GB" sz="3500" dirty="0">
                <a:latin typeface="Consolas" panose="020B0609020204030204" pitchFamily="49" charset="0"/>
              </a:rPr>
              <a:t> array and remove it from the array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3500" dirty="0">
                <a:latin typeface="Consolas" panose="020B0609020204030204" pitchFamily="49" charset="0"/>
              </a:rPr>
              <a:t>      add the </a:t>
            </a:r>
            <a:r>
              <a:rPr lang="en-GB" sz="3500" i="1" dirty="0">
                <a:latin typeface="Consolas" panose="020B0609020204030204" pitchFamily="49" charset="0"/>
              </a:rPr>
              <a:t>visiting </a:t>
            </a:r>
            <a:r>
              <a:rPr lang="en-GB" sz="3500" dirty="0">
                <a:latin typeface="Consolas" panose="020B0609020204030204" pitchFamily="49" charset="0"/>
              </a:rPr>
              <a:t>position to the </a:t>
            </a:r>
            <a:r>
              <a:rPr lang="en-GB" sz="3500" i="1" dirty="0">
                <a:latin typeface="Consolas" panose="020B0609020204030204" pitchFamily="49" charset="0"/>
              </a:rPr>
              <a:t>visited</a:t>
            </a:r>
            <a:r>
              <a:rPr lang="en-GB" sz="3500" dirty="0">
                <a:latin typeface="Consolas" panose="020B0609020204030204" pitchFamily="49" charset="0"/>
              </a:rPr>
              <a:t> array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3500" dirty="0">
                <a:latin typeface="Consolas" panose="020B0609020204030204" pitchFamily="49" charset="0"/>
              </a:rPr>
              <a:t>      if </a:t>
            </a:r>
            <a:r>
              <a:rPr lang="en-GB" sz="3500" i="1" dirty="0">
                <a:latin typeface="Consolas" panose="020B0609020204030204" pitchFamily="49" charset="0"/>
              </a:rPr>
              <a:t>visiting</a:t>
            </a:r>
            <a:r>
              <a:rPr lang="en-GB" sz="3500" dirty="0">
                <a:latin typeface="Consolas" panose="020B0609020204030204" pitchFamily="49" charset="0"/>
              </a:rPr>
              <a:t> is our destination position: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3500" dirty="0">
                <a:latin typeface="Consolas" panose="020B0609020204030204" pitchFamily="49" charset="0"/>
              </a:rPr>
              <a:t>           leave the loop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3500" dirty="0">
                <a:latin typeface="Consolas" panose="020B0609020204030204" pitchFamily="49" charset="0"/>
              </a:rPr>
              <a:t>      check the positions surrounding </a:t>
            </a:r>
            <a:r>
              <a:rPr lang="en-GB" sz="3500" i="1" dirty="0">
                <a:latin typeface="Consolas" panose="020B0609020204030204" pitchFamily="49" charset="0"/>
              </a:rPr>
              <a:t>visiting</a:t>
            </a:r>
            <a:r>
              <a:rPr lang="en-GB" sz="3500" dirty="0">
                <a:latin typeface="Consolas" panose="020B0609020204030204" pitchFamily="49" charset="0"/>
              </a:rPr>
              <a:t> as </a:t>
            </a:r>
            <a:r>
              <a:rPr lang="en-GB" sz="3500" i="1" dirty="0">
                <a:latin typeface="Consolas" panose="020B0609020204030204" pitchFamily="49" charset="0"/>
              </a:rPr>
              <a:t>surrounding</a:t>
            </a:r>
            <a:r>
              <a:rPr lang="en-GB" sz="3500" dirty="0">
                <a:latin typeface="Consolas" panose="020B0609020204030204" pitchFamily="49" charset="0"/>
              </a:rPr>
              <a:t>: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3500" dirty="0">
                <a:latin typeface="Consolas" panose="020B0609020204030204" pitchFamily="49" charset="0"/>
              </a:rPr>
              <a:t>           if we have not visited </a:t>
            </a:r>
            <a:r>
              <a:rPr lang="en-GB" sz="3500" i="1" dirty="0">
                <a:latin typeface="Consolas" panose="020B0609020204030204" pitchFamily="49" charset="0"/>
              </a:rPr>
              <a:t>surrounding</a:t>
            </a:r>
            <a:r>
              <a:rPr lang="en-GB" sz="3500" dirty="0">
                <a:latin typeface="Consolas" panose="020B0609020204030204" pitchFamily="49" charset="0"/>
              </a:rPr>
              <a:t> before: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3500" dirty="0">
                <a:latin typeface="Consolas" panose="020B0609020204030204" pitchFamily="49" charset="0"/>
              </a:rPr>
              <a:t>                add </a:t>
            </a:r>
            <a:r>
              <a:rPr lang="en-GB" sz="3500" i="1" dirty="0">
                <a:latin typeface="Consolas" panose="020B0609020204030204" pitchFamily="49" charset="0"/>
              </a:rPr>
              <a:t>surrounding </a:t>
            </a:r>
            <a:r>
              <a:rPr lang="en-GB" sz="3500" dirty="0">
                <a:latin typeface="Consolas" panose="020B0609020204030204" pitchFamily="49" charset="0"/>
              </a:rPr>
              <a:t>to the </a:t>
            </a:r>
            <a:r>
              <a:rPr lang="en-GB" sz="3500" i="1" dirty="0" err="1">
                <a:latin typeface="Consolas" panose="020B0609020204030204" pitchFamily="49" charset="0"/>
              </a:rPr>
              <a:t>toVisit</a:t>
            </a:r>
            <a:r>
              <a:rPr lang="en-GB" sz="3500" dirty="0">
                <a:latin typeface="Consolas" panose="020B0609020204030204" pitchFamily="49" charset="0"/>
              </a:rPr>
              <a:t> array with a distance travelled of </a:t>
            </a:r>
            <a:r>
              <a:rPr lang="en-GB" sz="3500" i="1" dirty="0">
                <a:latin typeface="Consolas" panose="020B0609020204030204" pitchFamily="49" charset="0"/>
              </a:rPr>
              <a:t>visiting </a:t>
            </a:r>
            <a:br>
              <a:rPr lang="en-GB" sz="3500" i="1" dirty="0">
                <a:latin typeface="Consolas" panose="020B0609020204030204" pitchFamily="49" charset="0"/>
              </a:rPr>
            </a:br>
            <a:r>
              <a:rPr lang="en-GB" sz="3500" i="1" dirty="0">
                <a:latin typeface="Consolas" panose="020B0609020204030204" pitchFamily="49" charset="0"/>
              </a:rPr>
              <a:t>                </a:t>
            </a:r>
            <a:r>
              <a:rPr lang="en-GB" sz="3500" dirty="0">
                <a:latin typeface="Consolas" panose="020B0609020204030204" pitchFamily="49" charset="0"/>
              </a:rPr>
              <a:t>distance travelled + 1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3500" dirty="0">
                <a:latin typeface="Consolas" panose="020B0609020204030204" pitchFamily="49" charset="0"/>
              </a:rPr>
              <a:t> Check the positions surrounding the start position for the shortest distance travelled and</a:t>
            </a:r>
            <a:br>
              <a:rPr lang="en-GB" sz="3500" dirty="0">
                <a:latin typeface="Consolas" panose="020B0609020204030204" pitchFamily="49" charset="0"/>
              </a:rPr>
            </a:br>
            <a:r>
              <a:rPr lang="en-GB" sz="3500" dirty="0">
                <a:latin typeface="Consolas" panose="020B0609020204030204" pitchFamily="49" charset="0"/>
              </a:rPr>
              <a:t> move to that position</a:t>
            </a:r>
          </a:p>
        </p:txBody>
      </p:sp>
      <p:sp>
        <p:nvSpPr>
          <p:cNvPr id="3" name="Rectangle">
            <a:extLst>
              <a:ext uri="{FF2B5EF4-FFF2-40B4-BE49-F238E27FC236}">
                <a16:creationId xmlns:a16="http://schemas.microsoft.com/office/drawing/2014/main" xmlns="" id="{C1A2F490-3613-CE4A-2AE3-AEFD215A8ABD}"/>
              </a:ext>
            </a:extLst>
          </p:cNvPr>
          <p:cNvSpPr/>
          <p:nvPr/>
        </p:nvSpPr>
        <p:spPr>
          <a:xfrm>
            <a:off x="-13892" y="3416060"/>
            <a:ext cx="24397892" cy="10150650"/>
          </a:xfrm>
          <a:prstGeom prst="rect">
            <a:avLst/>
          </a:prstGeom>
          <a:solidFill>
            <a:srgbClr val="27333A">
              <a:alpha val="85000"/>
            </a:srgb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marL="0" marR="0" lvl="0" indent="0" algn="ctr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2F333A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3000" b="0" i="0" u="none" strike="noStrike" kern="0" cap="none" spc="0" normalizeH="0" baseline="0" noProof="0" dirty="0">
              <a:ln>
                <a:noFill/>
              </a:ln>
              <a:solidFill>
                <a:srgbClr val="2F333A"/>
              </a:solidFill>
              <a:effectLst/>
              <a:uLnTx/>
              <a:uFillTx/>
              <a:latin typeface="Arial Regular" charset="0"/>
              <a:ea typeface="Arial Regular" charset="0"/>
              <a:cs typeface="Arial Regular" charset="0"/>
              <a:sym typeface="Helvetica Neue Medium"/>
            </a:endParaRPr>
          </a:p>
        </p:txBody>
      </p:sp>
      <p:sp>
        <p:nvSpPr>
          <p:cNvPr id="2" name="This code will tell the robot to navigate through an example maze. This will need adapting to suit your own maze design.">
            <a:extLst>
              <a:ext uri="{FF2B5EF4-FFF2-40B4-BE49-F238E27FC236}">
                <a16:creationId xmlns:a16="http://schemas.microsoft.com/office/drawing/2014/main" xmlns="" id="{970C33D3-3A66-75BB-3138-2BE5812B51F0}"/>
              </a:ext>
            </a:extLst>
          </p:cNvPr>
          <p:cNvSpPr txBox="1"/>
          <p:nvPr/>
        </p:nvSpPr>
        <p:spPr>
          <a:xfrm>
            <a:off x="2366672" y="6925538"/>
            <a:ext cx="19635216" cy="29142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71437" tIns="71437" rIns="71437" bIns="71437">
            <a:spAutoFit/>
          </a:bodyPr>
          <a:lstStyle>
            <a:lvl1pPr marL="416718" indent="-416718">
              <a:buSzPct val="145000"/>
              <a:buChar char="‣"/>
              <a:defRPr sz="3000">
                <a:solidFill>
                  <a:srgbClr val="FFFFFF"/>
                </a:solidFill>
              </a:defRPr>
            </a:lvl1pPr>
          </a:lstStyle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6000" b="1" dirty="0">
                <a:latin typeface="Consolas" panose="020B0609020204030204" pitchFamily="49" charset="0"/>
              </a:rPr>
              <a:t> Check the positions surrounding the start</a:t>
            </a:r>
            <a:br>
              <a:rPr lang="en-GB" sz="6000" b="1" dirty="0">
                <a:latin typeface="Consolas" panose="020B0609020204030204" pitchFamily="49" charset="0"/>
              </a:rPr>
            </a:br>
            <a:r>
              <a:rPr lang="en-GB" sz="6000" b="1" dirty="0">
                <a:latin typeface="Consolas" panose="020B0609020204030204" pitchFamily="49" charset="0"/>
              </a:rPr>
              <a:t> position for the shortest distance travelled</a:t>
            </a:r>
            <a:br>
              <a:rPr lang="en-GB" sz="6000" b="1" dirty="0">
                <a:latin typeface="Consolas" panose="020B0609020204030204" pitchFamily="49" charset="0"/>
              </a:rPr>
            </a:br>
            <a:r>
              <a:rPr lang="en-GB" sz="6000" b="1" dirty="0">
                <a:latin typeface="Consolas" panose="020B0609020204030204" pitchFamily="49" charset="0"/>
              </a:rPr>
              <a:t> and move to that position</a:t>
            </a:r>
          </a:p>
        </p:txBody>
      </p:sp>
    </p:spTree>
    <p:extLst>
      <p:ext uri="{BB962C8B-B14F-4D97-AF65-F5344CB8AC3E}">
        <p14:creationId xmlns:p14="http://schemas.microsoft.com/office/powerpoint/2010/main" val="3881317198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Rectangle"/>
          <p:cNvSpPr/>
          <p:nvPr/>
        </p:nvSpPr>
        <p:spPr>
          <a:xfrm>
            <a:off x="-1" y="3174118"/>
            <a:ext cx="24384001" cy="7626734"/>
          </a:xfrm>
          <a:prstGeom prst="rect">
            <a:avLst/>
          </a:prstGeom>
          <a:solidFill>
            <a:srgbClr val="2F333A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algn="ctr"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1" dirty="0">
              <a:latin typeface="Helvetica Bold" charset="0"/>
              <a:ea typeface="Helvetica Bold" charset="0"/>
              <a:cs typeface="Helvetica Bold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BCE2CB03-691C-2CAC-9D33-57B67B7F9F3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73222" y="3387485"/>
            <a:ext cx="7200000" cy="7200000"/>
          </a:xfrm>
          <a:prstGeom prst="rect">
            <a:avLst/>
          </a:prstGeom>
        </p:spPr>
      </p:pic>
      <p:sp>
        <p:nvSpPr>
          <p:cNvPr id="160" name="Polygon"/>
          <p:cNvSpPr/>
          <p:nvPr/>
        </p:nvSpPr>
        <p:spPr>
          <a:xfrm rot="19800000">
            <a:off x="11906981" y="12511776"/>
            <a:ext cx="563027" cy="6501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00A655"/>
          </a:solidFill>
          <a:ln w="12700">
            <a:miter lim="400000"/>
          </a:ln>
        </p:spPr>
        <p:txBody>
          <a:bodyPr lIns="71437" tIns="71437" rIns="71437" bIns="71437"/>
          <a:lstStyle/>
          <a:p>
            <a:pPr algn="ctr" defTabSz="821531">
              <a:defRPr sz="3000">
                <a:solidFill>
                  <a:srgbClr val="00A65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1" dirty="0">
              <a:latin typeface="Helvetica Bold" charset="0"/>
              <a:ea typeface="Helvetica Bold" charset="0"/>
              <a:cs typeface="Helvetica Bold" charset="0"/>
            </a:endParaRPr>
          </a:p>
        </p:txBody>
      </p:sp>
      <p:sp>
        <p:nvSpPr>
          <p:cNvPr id="161" name="Bronze…"/>
          <p:cNvSpPr txBox="1"/>
          <p:nvPr/>
        </p:nvSpPr>
        <p:spPr>
          <a:xfrm>
            <a:off x="2279188" y="5023872"/>
            <a:ext cx="10026417" cy="31604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3000">
                <a:solidFill>
                  <a:srgbClr val="FFFFFF"/>
                </a:solidFill>
              </a:defRPr>
            </a:pPr>
            <a:r>
              <a:rPr lang="en-GB" sz="4400" dirty="0"/>
              <a:t>Explored a basic search algorithm.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3000">
                <a:solidFill>
                  <a:srgbClr val="FFFFFF"/>
                </a:solidFill>
              </a:defRPr>
            </a:pPr>
            <a:r>
              <a:rPr lang="en-GB" sz="4400" dirty="0"/>
              <a:t>Written pseudocode for a search algorithm.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3000">
                <a:solidFill>
                  <a:srgbClr val="FFFFFF"/>
                </a:solidFill>
              </a:defRPr>
            </a:pPr>
            <a:r>
              <a:rPr lang="en-GB" sz="4400" dirty="0"/>
              <a:t>Explored insertion sort.</a:t>
            </a:r>
          </a:p>
        </p:txBody>
      </p:sp>
      <p:sp>
        <p:nvSpPr>
          <p:cNvPr id="16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</a:t>
            </a:fld>
            <a:endParaRPr dirty="0"/>
          </a:p>
        </p:txBody>
      </p:sp>
      <p:sp>
        <p:nvSpPr>
          <p:cNvPr id="167" name="Line"/>
          <p:cNvSpPr/>
          <p:nvPr/>
        </p:nvSpPr>
        <p:spPr>
          <a:xfrm>
            <a:off x="721766" y="2540861"/>
            <a:ext cx="358235" cy="1"/>
          </a:xfrm>
          <a:prstGeom prst="line">
            <a:avLst/>
          </a:prstGeom>
          <a:ln w="25400">
            <a:solidFill>
              <a:srgbClr val="00A655"/>
            </a:solidFill>
            <a:miter lim="400000"/>
          </a:ln>
        </p:spPr>
        <p:txBody>
          <a:bodyPr lIns="71437" tIns="71437" rIns="71437" bIns="71437" anchor="ctr"/>
          <a:lstStyle/>
          <a:p>
            <a:pPr algn="ctr"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1" dirty="0">
              <a:latin typeface="Helvetica Bold" charset="0"/>
              <a:ea typeface="Helvetica Bold" charset="0"/>
              <a:cs typeface="Helvetica Bold" charset="0"/>
            </a:endParaRPr>
          </a:p>
        </p:txBody>
      </p:sp>
      <p:sp>
        <p:nvSpPr>
          <p:cNvPr id="168" name="Aims &amp; objectiv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dirty="0"/>
              <a:t>Aims &amp; objectives</a:t>
            </a:r>
            <a:endParaRPr dirty="0"/>
          </a:p>
        </p:txBody>
      </p:sp>
      <p:sp>
        <p:nvSpPr>
          <p:cNvPr id="169" name="Robotics with micro:bits"/>
          <p:cNvSpPr txBox="1">
            <a:spLocks noGrp="1"/>
          </p:cNvSpPr>
          <p:nvPr>
            <p:ph type="body" idx="13"/>
          </p:nvPr>
        </p:nvSpPr>
        <p:spPr>
          <a:xfrm>
            <a:off x="721766" y="1664561"/>
            <a:ext cx="18499635" cy="630942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>
            <a:lvl1pPr marL="0" indent="0">
              <a:buSzTx/>
              <a:buNone/>
              <a:defRPr sz="3500">
                <a:solidFill>
                  <a:srgbClr val="929292"/>
                </a:solidFill>
              </a:defRPr>
            </a:lvl1pPr>
          </a:lstStyle>
          <a:p>
            <a:r>
              <a:rPr lang="en-GB" dirty="0"/>
              <a:t>Computer Science</a:t>
            </a:r>
            <a:endParaRPr dirty="0"/>
          </a:p>
        </p:txBody>
      </p:sp>
      <p:sp>
        <p:nvSpPr>
          <p:cNvPr id="170" name="By the end of this lesson I will be able to:"/>
          <p:cNvSpPr txBox="1"/>
          <p:nvPr/>
        </p:nvSpPr>
        <p:spPr>
          <a:xfrm>
            <a:off x="2279188" y="3499672"/>
            <a:ext cx="10284626" cy="8213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3000">
                <a:solidFill>
                  <a:srgbClr val="FFFFFF"/>
                </a:solidFill>
              </a:defRPr>
            </a:lvl1pPr>
          </a:lstStyle>
          <a:p>
            <a:r>
              <a:rPr lang="en-GB" sz="4400" dirty="0"/>
              <a:t>By the end of this lesson you will have:</a:t>
            </a:r>
            <a:endParaRPr sz="4400" dirty="0"/>
          </a:p>
        </p:txBody>
      </p:sp>
      <p:sp>
        <p:nvSpPr>
          <p:cNvPr id="174" name="Line"/>
          <p:cNvSpPr/>
          <p:nvPr/>
        </p:nvSpPr>
        <p:spPr>
          <a:xfrm>
            <a:off x="2411043" y="4434589"/>
            <a:ext cx="9069017" cy="1"/>
          </a:xfrm>
          <a:prstGeom prst="line">
            <a:avLst/>
          </a:prstGeom>
          <a:ln w="25400">
            <a:solidFill>
              <a:srgbClr val="00A655"/>
            </a:solidFill>
            <a:miter lim="400000"/>
          </a:ln>
        </p:spPr>
        <p:txBody>
          <a:bodyPr lIns="71437" tIns="71437" rIns="71437" bIns="71437" anchor="ctr"/>
          <a:lstStyle/>
          <a:p>
            <a:pPr algn="ctr"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1" dirty="0">
              <a:latin typeface="Helvetica Bold" charset="0"/>
              <a:ea typeface="Helvetica Bold" charset="0"/>
              <a:cs typeface="Helvetica Bold" charset="0"/>
            </a:endParaRPr>
          </a:p>
        </p:txBody>
      </p:sp>
      <p:sp>
        <p:nvSpPr>
          <p:cNvPr id="175" name="Archery"/>
          <p:cNvSpPr/>
          <p:nvPr/>
        </p:nvSpPr>
        <p:spPr>
          <a:xfrm>
            <a:off x="1564812" y="3683777"/>
            <a:ext cx="482204" cy="4822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close/>
                <a:moveTo>
                  <a:pt x="10800" y="1252"/>
                </a:moveTo>
                <a:cubicBezTo>
                  <a:pt x="16065" y="1252"/>
                  <a:pt x="20348" y="5536"/>
                  <a:pt x="20348" y="10800"/>
                </a:cubicBezTo>
                <a:cubicBezTo>
                  <a:pt x="20348" y="16065"/>
                  <a:pt x="16064" y="20348"/>
                  <a:pt x="10800" y="20348"/>
                </a:cubicBezTo>
                <a:cubicBezTo>
                  <a:pt x="5536" y="20348"/>
                  <a:pt x="1252" y="16065"/>
                  <a:pt x="1252" y="10800"/>
                </a:cubicBezTo>
                <a:cubicBezTo>
                  <a:pt x="1252" y="5536"/>
                  <a:pt x="5535" y="1252"/>
                  <a:pt x="10800" y="1252"/>
                </a:cubicBezTo>
                <a:close/>
                <a:moveTo>
                  <a:pt x="10800" y="1520"/>
                </a:moveTo>
                <a:cubicBezTo>
                  <a:pt x="5684" y="1520"/>
                  <a:pt x="1520" y="5684"/>
                  <a:pt x="1520" y="10800"/>
                </a:cubicBezTo>
                <a:cubicBezTo>
                  <a:pt x="1520" y="15916"/>
                  <a:pt x="5684" y="20080"/>
                  <a:pt x="10800" y="20080"/>
                </a:cubicBezTo>
                <a:cubicBezTo>
                  <a:pt x="15916" y="20080"/>
                  <a:pt x="20078" y="15916"/>
                  <a:pt x="20078" y="10800"/>
                </a:cubicBezTo>
                <a:cubicBezTo>
                  <a:pt x="20078" y="5684"/>
                  <a:pt x="15916" y="1520"/>
                  <a:pt x="10800" y="1520"/>
                </a:cubicBezTo>
                <a:close/>
                <a:moveTo>
                  <a:pt x="10800" y="2810"/>
                </a:moveTo>
                <a:cubicBezTo>
                  <a:pt x="15213" y="2810"/>
                  <a:pt x="18789" y="6387"/>
                  <a:pt x="18789" y="10800"/>
                </a:cubicBezTo>
                <a:cubicBezTo>
                  <a:pt x="18789" y="15213"/>
                  <a:pt x="15213" y="18790"/>
                  <a:pt x="10800" y="18790"/>
                </a:cubicBezTo>
                <a:cubicBezTo>
                  <a:pt x="6387" y="18790"/>
                  <a:pt x="2810" y="15213"/>
                  <a:pt x="2810" y="10800"/>
                </a:cubicBezTo>
                <a:cubicBezTo>
                  <a:pt x="2810" y="6387"/>
                  <a:pt x="6387" y="2810"/>
                  <a:pt x="10800" y="2810"/>
                </a:cubicBezTo>
                <a:close/>
                <a:moveTo>
                  <a:pt x="10800" y="4855"/>
                </a:moveTo>
                <a:cubicBezTo>
                  <a:pt x="7517" y="4855"/>
                  <a:pt x="4855" y="7517"/>
                  <a:pt x="4855" y="10800"/>
                </a:cubicBezTo>
                <a:cubicBezTo>
                  <a:pt x="4855" y="14083"/>
                  <a:pt x="7517" y="16745"/>
                  <a:pt x="10800" y="16745"/>
                </a:cubicBezTo>
                <a:cubicBezTo>
                  <a:pt x="14083" y="16745"/>
                  <a:pt x="16743" y="14083"/>
                  <a:pt x="16743" y="10800"/>
                </a:cubicBezTo>
                <a:cubicBezTo>
                  <a:pt x="16743" y="7517"/>
                  <a:pt x="14083" y="4855"/>
                  <a:pt x="10800" y="4855"/>
                </a:cubicBezTo>
                <a:close/>
                <a:moveTo>
                  <a:pt x="10800" y="6664"/>
                </a:moveTo>
                <a:cubicBezTo>
                  <a:pt x="13085" y="6664"/>
                  <a:pt x="14936" y="8515"/>
                  <a:pt x="14936" y="10800"/>
                </a:cubicBezTo>
                <a:cubicBezTo>
                  <a:pt x="14936" y="13085"/>
                  <a:pt x="13085" y="14936"/>
                  <a:pt x="10800" y="14936"/>
                </a:cubicBezTo>
                <a:cubicBezTo>
                  <a:pt x="8515" y="14936"/>
                  <a:pt x="6662" y="13085"/>
                  <a:pt x="6662" y="10800"/>
                </a:cubicBezTo>
                <a:cubicBezTo>
                  <a:pt x="6662" y="8515"/>
                  <a:pt x="8515" y="6664"/>
                  <a:pt x="10800" y="6664"/>
                </a:cubicBezTo>
                <a:close/>
                <a:moveTo>
                  <a:pt x="10800" y="8755"/>
                </a:moveTo>
                <a:cubicBezTo>
                  <a:pt x="10276" y="8755"/>
                  <a:pt x="9752" y="8954"/>
                  <a:pt x="9352" y="9354"/>
                </a:cubicBezTo>
                <a:cubicBezTo>
                  <a:pt x="8553" y="10153"/>
                  <a:pt x="8553" y="11447"/>
                  <a:pt x="9352" y="12246"/>
                </a:cubicBezTo>
                <a:cubicBezTo>
                  <a:pt x="10151" y="13045"/>
                  <a:pt x="11447" y="13045"/>
                  <a:pt x="12246" y="12246"/>
                </a:cubicBezTo>
                <a:cubicBezTo>
                  <a:pt x="13045" y="11447"/>
                  <a:pt x="13045" y="10153"/>
                  <a:pt x="12246" y="9354"/>
                </a:cubicBezTo>
                <a:cubicBezTo>
                  <a:pt x="11847" y="8954"/>
                  <a:pt x="11324" y="8755"/>
                  <a:pt x="10800" y="8755"/>
                </a:cubicBezTo>
                <a:close/>
              </a:path>
            </a:pathLst>
          </a:custGeom>
          <a:solidFill>
            <a:srgbClr val="00A655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algn="ctr"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1" dirty="0">
              <a:latin typeface="Helvetica Bold" charset="0"/>
              <a:ea typeface="Helvetica Bold" charset="0"/>
              <a:cs typeface="Helvetica 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6384041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Rectangle"/>
          <p:cNvSpPr/>
          <p:nvPr/>
        </p:nvSpPr>
        <p:spPr>
          <a:xfrm>
            <a:off x="-1" y="3174118"/>
            <a:ext cx="24384001" cy="7626734"/>
          </a:xfrm>
          <a:prstGeom prst="rect">
            <a:avLst/>
          </a:prstGeom>
          <a:solidFill>
            <a:srgbClr val="2F333A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algn="ctr"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1" dirty="0">
              <a:latin typeface="Helvetica Bold" charset="0"/>
              <a:ea typeface="Helvetica Bold" charset="0"/>
              <a:cs typeface="Helvetica Bold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BCE2CB03-691C-2CAC-9D33-57B67B7F9F3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73222" y="3387485"/>
            <a:ext cx="7200000" cy="7200000"/>
          </a:xfrm>
          <a:prstGeom prst="rect">
            <a:avLst/>
          </a:prstGeom>
        </p:spPr>
      </p:pic>
      <p:sp>
        <p:nvSpPr>
          <p:cNvPr id="160" name="Polygon"/>
          <p:cNvSpPr/>
          <p:nvPr/>
        </p:nvSpPr>
        <p:spPr>
          <a:xfrm rot="19800000">
            <a:off x="11906981" y="12511776"/>
            <a:ext cx="563027" cy="6501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00A655"/>
          </a:solidFill>
          <a:ln w="12700">
            <a:miter lim="400000"/>
          </a:ln>
        </p:spPr>
        <p:txBody>
          <a:bodyPr lIns="71437" tIns="71437" rIns="71437" bIns="71437"/>
          <a:lstStyle/>
          <a:p>
            <a:pPr algn="ctr" defTabSz="821531">
              <a:defRPr sz="3000">
                <a:solidFill>
                  <a:srgbClr val="00A65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1" dirty="0">
              <a:latin typeface="Helvetica Bold" charset="0"/>
              <a:ea typeface="Helvetica Bold" charset="0"/>
              <a:cs typeface="Helvetica Bold" charset="0"/>
            </a:endParaRPr>
          </a:p>
        </p:txBody>
      </p:sp>
      <p:sp>
        <p:nvSpPr>
          <p:cNvPr id="161" name="Bronze…"/>
          <p:cNvSpPr txBox="1"/>
          <p:nvPr/>
        </p:nvSpPr>
        <p:spPr>
          <a:xfrm>
            <a:off x="2279188" y="4928187"/>
            <a:ext cx="10613852" cy="46685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71437" tIns="71437" rIns="71437" bIns="71437" anchor="ctr">
            <a:spAutoFit/>
          </a:bodyPr>
          <a:lstStyle/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3000">
                <a:solidFill>
                  <a:srgbClr val="FFFFFF"/>
                </a:solidFill>
              </a:defRPr>
            </a:pPr>
            <a:r>
              <a:rPr lang="en-US" sz="4400" dirty="0"/>
              <a:t>Discussed how arrays and 2D arrays can be used.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3000">
                <a:solidFill>
                  <a:srgbClr val="FFFFFF"/>
                </a:solidFill>
              </a:defRPr>
            </a:pPr>
            <a:r>
              <a:rPr lang="en-US" sz="4400" dirty="0"/>
              <a:t>Created pseudocode for a basic 2D search algorithm.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3000">
                <a:solidFill>
                  <a:srgbClr val="FFFFFF"/>
                </a:solidFill>
              </a:defRPr>
            </a:pPr>
            <a:r>
              <a:rPr lang="en-US" sz="4400" dirty="0"/>
              <a:t>Explained insertion sort.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3000">
                <a:solidFill>
                  <a:srgbClr val="FFFFFF"/>
                </a:solidFill>
              </a:defRPr>
            </a:pPr>
            <a:r>
              <a:rPr lang="en-US" sz="4400" dirty="0"/>
              <a:t>Explained a basic 2D search algorithm.</a:t>
            </a:r>
            <a:endParaRPr lang="en-GB" sz="4400" dirty="0"/>
          </a:p>
        </p:txBody>
      </p:sp>
      <p:sp>
        <p:nvSpPr>
          <p:cNvPr id="16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20</a:t>
            </a:fld>
            <a:endParaRPr dirty="0"/>
          </a:p>
        </p:txBody>
      </p:sp>
      <p:sp>
        <p:nvSpPr>
          <p:cNvPr id="167" name="Line"/>
          <p:cNvSpPr/>
          <p:nvPr/>
        </p:nvSpPr>
        <p:spPr>
          <a:xfrm>
            <a:off x="721766" y="2540861"/>
            <a:ext cx="358235" cy="1"/>
          </a:xfrm>
          <a:prstGeom prst="line">
            <a:avLst/>
          </a:prstGeom>
          <a:ln w="25400">
            <a:solidFill>
              <a:srgbClr val="00A655"/>
            </a:solidFill>
            <a:miter lim="400000"/>
          </a:ln>
        </p:spPr>
        <p:txBody>
          <a:bodyPr lIns="71437" tIns="71437" rIns="71437" bIns="71437" anchor="ctr"/>
          <a:lstStyle/>
          <a:p>
            <a:pPr algn="ctr"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1" dirty="0">
              <a:latin typeface="Helvetica Bold" charset="0"/>
              <a:ea typeface="Helvetica Bold" charset="0"/>
              <a:cs typeface="Helvetica Bold" charset="0"/>
            </a:endParaRPr>
          </a:p>
        </p:txBody>
      </p:sp>
      <p:sp>
        <p:nvSpPr>
          <p:cNvPr id="168" name="Aims &amp; objectiv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dirty="0"/>
              <a:t>conclusion</a:t>
            </a:r>
            <a:endParaRPr dirty="0"/>
          </a:p>
        </p:txBody>
      </p:sp>
      <p:sp>
        <p:nvSpPr>
          <p:cNvPr id="169" name="Robotics with micro:bits"/>
          <p:cNvSpPr txBox="1">
            <a:spLocks noGrp="1"/>
          </p:cNvSpPr>
          <p:nvPr>
            <p:ph type="body" idx="13"/>
          </p:nvPr>
        </p:nvSpPr>
        <p:spPr>
          <a:xfrm>
            <a:off x="721766" y="1664561"/>
            <a:ext cx="18499635" cy="630942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>
            <a:lvl1pPr marL="0" indent="0">
              <a:buSzTx/>
              <a:buNone/>
              <a:defRPr sz="3500">
                <a:solidFill>
                  <a:srgbClr val="929292"/>
                </a:solidFill>
              </a:defRPr>
            </a:lvl1pPr>
          </a:lstStyle>
          <a:p>
            <a:r>
              <a:rPr lang="en-GB" dirty="0"/>
              <a:t>Computer Science</a:t>
            </a:r>
            <a:endParaRPr dirty="0"/>
          </a:p>
        </p:txBody>
      </p:sp>
      <p:sp>
        <p:nvSpPr>
          <p:cNvPr id="170" name="By the end of this lesson I will be able to:"/>
          <p:cNvSpPr txBox="1"/>
          <p:nvPr/>
        </p:nvSpPr>
        <p:spPr>
          <a:xfrm>
            <a:off x="2279188" y="3499672"/>
            <a:ext cx="10284626" cy="8213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3000">
                <a:solidFill>
                  <a:srgbClr val="FFFFFF"/>
                </a:solidFill>
              </a:defRPr>
            </a:lvl1pPr>
          </a:lstStyle>
          <a:p>
            <a:r>
              <a:rPr lang="en-GB" sz="4400" dirty="0"/>
              <a:t>In this lesson you have:</a:t>
            </a:r>
            <a:endParaRPr sz="4400" dirty="0"/>
          </a:p>
        </p:txBody>
      </p:sp>
      <p:sp>
        <p:nvSpPr>
          <p:cNvPr id="174" name="Line"/>
          <p:cNvSpPr/>
          <p:nvPr/>
        </p:nvSpPr>
        <p:spPr>
          <a:xfrm>
            <a:off x="2411043" y="4434589"/>
            <a:ext cx="9069017" cy="1"/>
          </a:xfrm>
          <a:prstGeom prst="line">
            <a:avLst/>
          </a:prstGeom>
          <a:ln w="25400">
            <a:solidFill>
              <a:srgbClr val="00A655"/>
            </a:solidFill>
            <a:miter lim="400000"/>
          </a:ln>
        </p:spPr>
        <p:txBody>
          <a:bodyPr lIns="71437" tIns="71437" rIns="71437" bIns="71437" anchor="ctr"/>
          <a:lstStyle/>
          <a:p>
            <a:pPr algn="ctr"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1" dirty="0">
              <a:latin typeface="Helvetica Bold" charset="0"/>
              <a:ea typeface="Helvetica Bold" charset="0"/>
              <a:cs typeface="Helvetica Bold" charset="0"/>
            </a:endParaRPr>
          </a:p>
        </p:txBody>
      </p:sp>
      <p:sp>
        <p:nvSpPr>
          <p:cNvPr id="175" name="Archery"/>
          <p:cNvSpPr/>
          <p:nvPr/>
        </p:nvSpPr>
        <p:spPr>
          <a:xfrm>
            <a:off x="1564812" y="3683777"/>
            <a:ext cx="482204" cy="4822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close/>
                <a:moveTo>
                  <a:pt x="10800" y="1252"/>
                </a:moveTo>
                <a:cubicBezTo>
                  <a:pt x="16065" y="1252"/>
                  <a:pt x="20348" y="5536"/>
                  <a:pt x="20348" y="10800"/>
                </a:cubicBezTo>
                <a:cubicBezTo>
                  <a:pt x="20348" y="16065"/>
                  <a:pt x="16064" y="20348"/>
                  <a:pt x="10800" y="20348"/>
                </a:cubicBezTo>
                <a:cubicBezTo>
                  <a:pt x="5536" y="20348"/>
                  <a:pt x="1252" y="16065"/>
                  <a:pt x="1252" y="10800"/>
                </a:cubicBezTo>
                <a:cubicBezTo>
                  <a:pt x="1252" y="5536"/>
                  <a:pt x="5535" y="1252"/>
                  <a:pt x="10800" y="1252"/>
                </a:cubicBezTo>
                <a:close/>
                <a:moveTo>
                  <a:pt x="10800" y="1520"/>
                </a:moveTo>
                <a:cubicBezTo>
                  <a:pt x="5684" y="1520"/>
                  <a:pt x="1520" y="5684"/>
                  <a:pt x="1520" y="10800"/>
                </a:cubicBezTo>
                <a:cubicBezTo>
                  <a:pt x="1520" y="15916"/>
                  <a:pt x="5684" y="20080"/>
                  <a:pt x="10800" y="20080"/>
                </a:cubicBezTo>
                <a:cubicBezTo>
                  <a:pt x="15916" y="20080"/>
                  <a:pt x="20078" y="15916"/>
                  <a:pt x="20078" y="10800"/>
                </a:cubicBezTo>
                <a:cubicBezTo>
                  <a:pt x="20078" y="5684"/>
                  <a:pt x="15916" y="1520"/>
                  <a:pt x="10800" y="1520"/>
                </a:cubicBezTo>
                <a:close/>
                <a:moveTo>
                  <a:pt x="10800" y="2810"/>
                </a:moveTo>
                <a:cubicBezTo>
                  <a:pt x="15213" y="2810"/>
                  <a:pt x="18789" y="6387"/>
                  <a:pt x="18789" y="10800"/>
                </a:cubicBezTo>
                <a:cubicBezTo>
                  <a:pt x="18789" y="15213"/>
                  <a:pt x="15213" y="18790"/>
                  <a:pt x="10800" y="18790"/>
                </a:cubicBezTo>
                <a:cubicBezTo>
                  <a:pt x="6387" y="18790"/>
                  <a:pt x="2810" y="15213"/>
                  <a:pt x="2810" y="10800"/>
                </a:cubicBezTo>
                <a:cubicBezTo>
                  <a:pt x="2810" y="6387"/>
                  <a:pt x="6387" y="2810"/>
                  <a:pt x="10800" y="2810"/>
                </a:cubicBezTo>
                <a:close/>
                <a:moveTo>
                  <a:pt x="10800" y="4855"/>
                </a:moveTo>
                <a:cubicBezTo>
                  <a:pt x="7517" y="4855"/>
                  <a:pt x="4855" y="7517"/>
                  <a:pt x="4855" y="10800"/>
                </a:cubicBezTo>
                <a:cubicBezTo>
                  <a:pt x="4855" y="14083"/>
                  <a:pt x="7517" y="16745"/>
                  <a:pt x="10800" y="16745"/>
                </a:cubicBezTo>
                <a:cubicBezTo>
                  <a:pt x="14083" y="16745"/>
                  <a:pt x="16743" y="14083"/>
                  <a:pt x="16743" y="10800"/>
                </a:cubicBezTo>
                <a:cubicBezTo>
                  <a:pt x="16743" y="7517"/>
                  <a:pt x="14083" y="4855"/>
                  <a:pt x="10800" y="4855"/>
                </a:cubicBezTo>
                <a:close/>
                <a:moveTo>
                  <a:pt x="10800" y="6664"/>
                </a:moveTo>
                <a:cubicBezTo>
                  <a:pt x="13085" y="6664"/>
                  <a:pt x="14936" y="8515"/>
                  <a:pt x="14936" y="10800"/>
                </a:cubicBezTo>
                <a:cubicBezTo>
                  <a:pt x="14936" y="13085"/>
                  <a:pt x="13085" y="14936"/>
                  <a:pt x="10800" y="14936"/>
                </a:cubicBezTo>
                <a:cubicBezTo>
                  <a:pt x="8515" y="14936"/>
                  <a:pt x="6662" y="13085"/>
                  <a:pt x="6662" y="10800"/>
                </a:cubicBezTo>
                <a:cubicBezTo>
                  <a:pt x="6662" y="8515"/>
                  <a:pt x="8515" y="6664"/>
                  <a:pt x="10800" y="6664"/>
                </a:cubicBezTo>
                <a:close/>
                <a:moveTo>
                  <a:pt x="10800" y="8755"/>
                </a:moveTo>
                <a:cubicBezTo>
                  <a:pt x="10276" y="8755"/>
                  <a:pt x="9752" y="8954"/>
                  <a:pt x="9352" y="9354"/>
                </a:cubicBezTo>
                <a:cubicBezTo>
                  <a:pt x="8553" y="10153"/>
                  <a:pt x="8553" y="11447"/>
                  <a:pt x="9352" y="12246"/>
                </a:cubicBezTo>
                <a:cubicBezTo>
                  <a:pt x="10151" y="13045"/>
                  <a:pt x="11447" y="13045"/>
                  <a:pt x="12246" y="12246"/>
                </a:cubicBezTo>
                <a:cubicBezTo>
                  <a:pt x="13045" y="11447"/>
                  <a:pt x="13045" y="10153"/>
                  <a:pt x="12246" y="9354"/>
                </a:cubicBezTo>
                <a:cubicBezTo>
                  <a:pt x="11847" y="8954"/>
                  <a:pt x="11324" y="8755"/>
                  <a:pt x="10800" y="8755"/>
                </a:cubicBezTo>
                <a:close/>
              </a:path>
            </a:pathLst>
          </a:custGeom>
          <a:solidFill>
            <a:srgbClr val="00A655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algn="ctr"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1" dirty="0">
              <a:latin typeface="Helvetica Bold" charset="0"/>
              <a:ea typeface="Helvetica Bold" charset="0"/>
              <a:cs typeface="Helvetica 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9622371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Rectangle"/>
          <p:cNvSpPr/>
          <p:nvPr/>
        </p:nvSpPr>
        <p:spPr>
          <a:xfrm>
            <a:off x="-1" y="3416060"/>
            <a:ext cx="24397892" cy="7292451"/>
          </a:xfrm>
          <a:prstGeom prst="rect">
            <a:avLst/>
          </a:prstGeom>
          <a:solidFill>
            <a:srgbClr val="27333A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marL="0" marR="0" lvl="0" indent="0" algn="ctr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2F333A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3000" b="0" i="0" u="none" strike="noStrike" kern="0" cap="none" spc="0" normalizeH="0" baseline="0" noProof="0" dirty="0">
              <a:ln>
                <a:noFill/>
              </a:ln>
              <a:solidFill>
                <a:srgbClr val="2F333A"/>
              </a:solidFill>
              <a:effectLst/>
              <a:uLnTx/>
              <a:uFillTx/>
              <a:latin typeface="Arial Regular" charset="0"/>
              <a:ea typeface="Arial Regular" charset="0"/>
              <a:cs typeface="Arial Regular" charset="0"/>
              <a:sym typeface="Helvetica Neue Medium"/>
            </a:endParaRPr>
          </a:p>
        </p:txBody>
      </p:sp>
      <p:sp>
        <p:nvSpPr>
          <p:cNvPr id="246" name="Polygon"/>
          <p:cNvSpPr/>
          <p:nvPr/>
        </p:nvSpPr>
        <p:spPr>
          <a:xfrm rot="19800000">
            <a:off x="11906981" y="12511776"/>
            <a:ext cx="563027" cy="6501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00A655"/>
          </a:solidFill>
          <a:ln w="12700">
            <a:miter lim="400000"/>
          </a:ln>
        </p:spPr>
        <p:txBody>
          <a:bodyPr lIns="71437" tIns="71437" rIns="71437" bIns="71437"/>
          <a:lstStyle/>
          <a:p>
            <a:pPr marL="0" marR="0" lvl="0" indent="0" algn="ctr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00A65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3000" b="0" i="0" u="none" strike="noStrike" kern="0" cap="none" spc="0" normalizeH="0" baseline="0" noProof="0" dirty="0">
              <a:ln>
                <a:noFill/>
              </a:ln>
              <a:solidFill>
                <a:srgbClr val="00A655"/>
              </a:solidFill>
              <a:effectLst/>
              <a:uLnTx/>
              <a:uFillTx/>
              <a:latin typeface="Arial Regular" charset="0"/>
              <a:ea typeface="Arial Regular" charset="0"/>
              <a:cs typeface="Arial Regular" charset="0"/>
              <a:sym typeface="Helvetica Neue Medium"/>
            </a:endParaRPr>
          </a:p>
        </p:txBody>
      </p:sp>
      <p:sp>
        <p:nvSpPr>
          <p:cNvPr id="24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pPr marL="0" marR="0" lvl="0" indent="0" algn="ctr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22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 panose="020B0403020202020204" pitchFamily="34" charset="0"/>
                <a:sym typeface="Helvetica"/>
              </a:rPr>
              <a:pPr marL="0" marR="0" lvl="0" indent="0" algn="ctr" defTabSz="821531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sz="2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" panose="020B0403020202020204" pitchFamily="34" charset="0"/>
              <a:sym typeface="Helvetica"/>
            </a:endParaRPr>
          </a:p>
        </p:txBody>
      </p:sp>
      <p:sp>
        <p:nvSpPr>
          <p:cNvPr id="252" name="Line"/>
          <p:cNvSpPr/>
          <p:nvPr/>
        </p:nvSpPr>
        <p:spPr>
          <a:xfrm>
            <a:off x="721766" y="2159861"/>
            <a:ext cx="358235" cy="1"/>
          </a:xfrm>
          <a:prstGeom prst="line">
            <a:avLst/>
          </a:prstGeom>
          <a:ln w="25400">
            <a:solidFill>
              <a:srgbClr val="00A655"/>
            </a:solidFill>
            <a:miter lim="400000"/>
          </a:ln>
        </p:spPr>
        <p:txBody>
          <a:bodyPr lIns="71437" tIns="71437" rIns="71437" bIns="71437" anchor="ctr"/>
          <a:lstStyle/>
          <a:p>
            <a:pPr marL="0" marR="0" lvl="0" indent="0" algn="ctr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3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Regular" charset="0"/>
              <a:ea typeface="Arial Regular" charset="0"/>
              <a:cs typeface="Arial Regular" charset="0"/>
              <a:sym typeface="Helvetica Neue Medium"/>
            </a:endParaRPr>
          </a:p>
        </p:txBody>
      </p:sp>
      <p:sp>
        <p:nvSpPr>
          <p:cNvPr id="253" name="Task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5600"/>
            </a:lvl1pPr>
          </a:lstStyle>
          <a:p>
            <a:r>
              <a:rPr lang="en-GB" b="1" dirty="0">
                <a:latin typeface="Helvetica" panose="020B0403020202020204" pitchFamily="34" charset="0"/>
                <a:ea typeface="Arial" charset="0"/>
                <a:cs typeface="Arial" charset="0"/>
              </a:rPr>
              <a:t>What is our a-mazing game?</a:t>
            </a:r>
          </a:p>
        </p:txBody>
      </p:sp>
      <p:sp>
        <p:nvSpPr>
          <p:cNvPr id="254" name="Prototyping &amp; modelling"/>
          <p:cNvSpPr txBox="1">
            <a:spLocks noGrp="1"/>
          </p:cNvSpPr>
          <p:nvPr>
            <p:ph type="body" idx="13"/>
          </p:nvPr>
        </p:nvSpPr>
        <p:spPr>
          <a:xfrm>
            <a:off x="721766" y="1183653"/>
            <a:ext cx="18499635" cy="630942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>
            <a:lvl1pPr marL="0" indent="0">
              <a:buSzTx/>
              <a:buNone/>
              <a:defRPr sz="3500">
                <a:solidFill>
                  <a:srgbClr val="929292"/>
                </a:solidFill>
              </a:defRPr>
            </a:lvl1pPr>
          </a:lstStyle>
          <a:p>
            <a:r>
              <a:rPr lang="en-GB" dirty="0">
                <a:latin typeface="Helvetica Light" panose="020B0403020202020204" pitchFamily="34" charset="0"/>
              </a:rPr>
              <a:t>Computer Science</a:t>
            </a:r>
            <a:endParaRPr dirty="0">
              <a:latin typeface="Helvetica Light" panose="020B0403020202020204" pitchFamily="34" charset="0"/>
            </a:endParaRPr>
          </a:p>
        </p:txBody>
      </p:sp>
      <p:sp>
        <p:nvSpPr>
          <p:cNvPr id="255" name="Line"/>
          <p:cNvSpPr/>
          <p:nvPr/>
        </p:nvSpPr>
        <p:spPr>
          <a:xfrm>
            <a:off x="721766" y="2159861"/>
            <a:ext cx="358235" cy="1"/>
          </a:xfrm>
          <a:prstGeom prst="line">
            <a:avLst/>
          </a:prstGeom>
          <a:ln w="25400">
            <a:solidFill>
              <a:srgbClr val="00A655"/>
            </a:solidFill>
            <a:miter lim="400000"/>
          </a:ln>
        </p:spPr>
        <p:txBody>
          <a:bodyPr lIns="71437" tIns="71437" rIns="71437" bIns="71437" anchor="ctr"/>
          <a:lstStyle/>
          <a:p>
            <a:pPr marL="0" marR="0" lvl="0" indent="0" algn="ctr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3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Regular" charset="0"/>
              <a:ea typeface="Arial Regular" charset="0"/>
              <a:cs typeface="Arial Regular" charset="0"/>
              <a:sym typeface="Helvetica Neue Medium"/>
            </a:endParaRPr>
          </a:p>
        </p:txBody>
      </p:sp>
      <p:sp>
        <p:nvSpPr>
          <p:cNvPr id="5" name="This code will tell the robot to navigate through an example maze. This will need adapting to suit your own maze design.">
            <a:extLst>
              <a:ext uri="{FF2B5EF4-FFF2-40B4-BE49-F238E27FC236}">
                <a16:creationId xmlns:a16="http://schemas.microsoft.com/office/drawing/2014/main" xmlns="" id="{C6A5C4F6-D7BE-F541-09B4-86B0AB345F9E}"/>
              </a:ext>
            </a:extLst>
          </p:cNvPr>
          <p:cNvSpPr txBox="1"/>
          <p:nvPr/>
        </p:nvSpPr>
        <p:spPr>
          <a:xfrm>
            <a:off x="403217" y="3763445"/>
            <a:ext cx="15141583" cy="66999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71437" tIns="71437" rIns="71437" bIns="71437">
            <a:spAutoFit/>
          </a:bodyPr>
          <a:lstStyle>
            <a:lvl1pPr marL="416718" indent="-416718">
              <a:buSzPct val="145000"/>
              <a:buChar char="‣"/>
              <a:defRPr sz="3000">
                <a:solidFill>
                  <a:srgbClr val="FFFFFF"/>
                </a:solidFill>
              </a:defRPr>
            </a:lvl1pPr>
          </a:lstStyle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4400" dirty="0"/>
              <a:t>A maze-based game where the player runs through a maze collecting gems – collect all the gems to win.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4400" dirty="0"/>
              <a:t>Three different enemies move around the maze as well, trying to stop the player from collecting gems.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4400" dirty="0"/>
              <a:t>One enemy moves randomly, one simply tries to move towards the player, the final one is smart and finds the best path through the maze to the player.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4400" dirty="0"/>
              <a:t>If an enemy catches the player, they lose a life. Once all three lives are lost… game over!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EFA97A40-DC75-D061-9CAD-5C19731B76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4800" y="3928037"/>
            <a:ext cx="8274207" cy="5607173"/>
          </a:xfrm>
          <a:prstGeom prst="rect">
            <a:avLst/>
          </a:prstGeom>
          <a:ln>
            <a:noFill/>
          </a:ln>
          <a:effectLst>
            <a:softEdge rad="139700"/>
          </a:effectLst>
        </p:spPr>
      </p:pic>
    </p:spTree>
    <p:extLst>
      <p:ext uri="{BB962C8B-B14F-4D97-AF65-F5344CB8AC3E}">
        <p14:creationId xmlns:p14="http://schemas.microsoft.com/office/powerpoint/2010/main" val="3593258513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Rectangle"/>
          <p:cNvSpPr/>
          <p:nvPr/>
        </p:nvSpPr>
        <p:spPr>
          <a:xfrm>
            <a:off x="-1" y="3416060"/>
            <a:ext cx="24397892" cy="8228543"/>
          </a:xfrm>
          <a:prstGeom prst="rect">
            <a:avLst/>
          </a:prstGeom>
          <a:solidFill>
            <a:srgbClr val="27333A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marL="0" marR="0" lvl="0" indent="0" algn="ctr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2F333A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3000" b="0" i="0" u="none" strike="noStrike" kern="0" cap="none" spc="0" normalizeH="0" baseline="0" noProof="0" dirty="0">
              <a:ln>
                <a:noFill/>
              </a:ln>
              <a:solidFill>
                <a:srgbClr val="2F333A"/>
              </a:solidFill>
              <a:effectLst/>
              <a:uLnTx/>
              <a:uFillTx/>
              <a:latin typeface="Arial Regular" charset="0"/>
              <a:ea typeface="Arial Regular" charset="0"/>
              <a:cs typeface="Arial Regular" charset="0"/>
              <a:sym typeface="Helvetica Neue Medium"/>
            </a:endParaRPr>
          </a:p>
        </p:txBody>
      </p:sp>
      <p:sp>
        <p:nvSpPr>
          <p:cNvPr id="246" name="Polygon"/>
          <p:cNvSpPr/>
          <p:nvPr/>
        </p:nvSpPr>
        <p:spPr>
          <a:xfrm rot="19800000">
            <a:off x="11906981" y="12511776"/>
            <a:ext cx="563027" cy="6501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00A655"/>
          </a:solidFill>
          <a:ln w="12700">
            <a:miter lim="400000"/>
          </a:ln>
        </p:spPr>
        <p:txBody>
          <a:bodyPr lIns="71437" tIns="71437" rIns="71437" bIns="71437"/>
          <a:lstStyle/>
          <a:p>
            <a:pPr marL="0" marR="0" lvl="0" indent="0" algn="ctr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00A65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3000" b="0" i="0" u="none" strike="noStrike" kern="0" cap="none" spc="0" normalizeH="0" baseline="0" noProof="0" dirty="0">
              <a:ln>
                <a:noFill/>
              </a:ln>
              <a:solidFill>
                <a:srgbClr val="00A655"/>
              </a:solidFill>
              <a:effectLst/>
              <a:uLnTx/>
              <a:uFillTx/>
              <a:latin typeface="Arial Regular" charset="0"/>
              <a:ea typeface="Arial Regular" charset="0"/>
              <a:cs typeface="Arial Regular" charset="0"/>
              <a:sym typeface="Helvetica Neue Medium"/>
            </a:endParaRPr>
          </a:p>
        </p:txBody>
      </p:sp>
      <p:sp>
        <p:nvSpPr>
          <p:cNvPr id="24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pPr marL="0" marR="0" lvl="0" indent="0" algn="ctr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22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 panose="020B0403020202020204" pitchFamily="34" charset="0"/>
                <a:sym typeface="Helvetica"/>
              </a:rPr>
              <a:pPr marL="0" marR="0" lvl="0" indent="0" algn="ctr" defTabSz="821531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sz="2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" panose="020B0403020202020204" pitchFamily="34" charset="0"/>
              <a:sym typeface="Helvetica"/>
            </a:endParaRPr>
          </a:p>
        </p:txBody>
      </p:sp>
      <p:sp>
        <p:nvSpPr>
          <p:cNvPr id="252" name="Line"/>
          <p:cNvSpPr/>
          <p:nvPr/>
        </p:nvSpPr>
        <p:spPr>
          <a:xfrm>
            <a:off x="721766" y="2159861"/>
            <a:ext cx="358235" cy="1"/>
          </a:xfrm>
          <a:prstGeom prst="line">
            <a:avLst/>
          </a:prstGeom>
          <a:ln w="25400">
            <a:solidFill>
              <a:srgbClr val="00A655"/>
            </a:solidFill>
            <a:miter lim="400000"/>
          </a:ln>
        </p:spPr>
        <p:txBody>
          <a:bodyPr lIns="71437" tIns="71437" rIns="71437" bIns="71437" anchor="ctr"/>
          <a:lstStyle/>
          <a:p>
            <a:pPr marL="0" marR="0" lvl="0" indent="0" algn="ctr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3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Regular" charset="0"/>
              <a:ea typeface="Arial Regular" charset="0"/>
              <a:cs typeface="Arial Regular" charset="0"/>
              <a:sym typeface="Helvetica Neue Medium"/>
            </a:endParaRPr>
          </a:p>
        </p:txBody>
      </p:sp>
      <p:sp>
        <p:nvSpPr>
          <p:cNvPr id="253" name="Task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5600"/>
            </a:lvl1pPr>
          </a:lstStyle>
          <a:p>
            <a:r>
              <a:rPr lang="en-GB" b="1" dirty="0">
                <a:latin typeface="Helvetica" panose="020B0403020202020204" pitchFamily="34" charset="0"/>
                <a:ea typeface="Arial" charset="0"/>
                <a:cs typeface="Arial" charset="0"/>
              </a:rPr>
              <a:t>What is a search algorithm?</a:t>
            </a:r>
          </a:p>
        </p:txBody>
      </p:sp>
      <p:sp>
        <p:nvSpPr>
          <p:cNvPr id="254" name="Prototyping &amp; modelling"/>
          <p:cNvSpPr txBox="1">
            <a:spLocks noGrp="1"/>
          </p:cNvSpPr>
          <p:nvPr>
            <p:ph type="body" idx="13"/>
          </p:nvPr>
        </p:nvSpPr>
        <p:spPr>
          <a:xfrm>
            <a:off x="721766" y="1183653"/>
            <a:ext cx="18499635" cy="630942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>
            <a:lvl1pPr marL="0" indent="0">
              <a:buSzTx/>
              <a:buNone/>
              <a:defRPr sz="3500">
                <a:solidFill>
                  <a:srgbClr val="929292"/>
                </a:solidFill>
              </a:defRPr>
            </a:lvl1pPr>
          </a:lstStyle>
          <a:p>
            <a:r>
              <a:rPr lang="en-GB" dirty="0">
                <a:latin typeface="Helvetica Light" panose="020B0403020202020204" pitchFamily="34" charset="0"/>
              </a:rPr>
              <a:t>Computer Science</a:t>
            </a:r>
            <a:endParaRPr dirty="0">
              <a:latin typeface="Helvetica Light" panose="020B0403020202020204" pitchFamily="34" charset="0"/>
            </a:endParaRPr>
          </a:p>
        </p:txBody>
      </p:sp>
      <p:sp>
        <p:nvSpPr>
          <p:cNvPr id="255" name="Line"/>
          <p:cNvSpPr/>
          <p:nvPr/>
        </p:nvSpPr>
        <p:spPr>
          <a:xfrm>
            <a:off x="721766" y="2159861"/>
            <a:ext cx="358235" cy="1"/>
          </a:xfrm>
          <a:prstGeom prst="line">
            <a:avLst/>
          </a:prstGeom>
          <a:ln w="25400">
            <a:solidFill>
              <a:srgbClr val="00A655"/>
            </a:solidFill>
            <a:miter lim="400000"/>
          </a:ln>
        </p:spPr>
        <p:txBody>
          <a:bodyPr lIns="71437" tIns="71437" rIns="71437" bIns="71437" anchor="ctr"/>
          <a:lstStyle/>
          <a:p>
            <a:pPr marL="0" marR="0" lvl="0" indent="0" algn="ctr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3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Regular" charset="0"/>
              <a:ea typeface="Arial Regular" charset="0"/>
              <a:cs typeface="Arial Regular" charset="0"/>
              <a:sym typeface="Helvetica Neue Medium"/>
            </a:endParaRPr>
          </a:p>
        </p:txBody>
      </p:sp>
      <p:sp>
        <p:nvSpPr>
          <p:cNvPr id="5" name="This code will tell the robot to navigate through an example maze. This will need adapting to suit your own maze design.">
            <a:extLst>
              <a:ext uri="{FF2B5EF4-FFF2-40B4-BE49-F238E27FC236}">
                <a16:creationId xmlns:a16="http://schemas.microsoft.com/office/drawing/2014/main" xmlns="" id="{C6A5C4F6-D7BE-F541-09B4-86B0AB345F9E}"/>
              </a:ext>
            </a:extLst>
          </p:cNvPr>
          <p:cNvSpPr txBox="1"/>
          <p:nvPr/>
        </p:nvSpPr>
        <p:spPr>
          <a:xfrm>
            <a:off x="403217" y="3763445"/>
            <a:ext cx="22867329" cy="76847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71437" tIns="71437" rIns="71437" bIns="71437">
            <a:spAutoFit/>
          </a:bodyPr>
          <a:lstStyle>
            <a:lvl1pPr marL="416718" indent="-416718">
              <a:buSzPct val="145000"/>
              <a:buChar char="‣"/>
              <a:defRPr sz="3000">
                <a:solidFill>
                  <a:srgbClr val="FFFFFF"/>
                </a:solidFill>
              </a:defRPr>
            </a:lvl1pPr>
          </a:lstStyle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4400" dirty="0"/>
              <a:t>The general idea is to check all of the directions we can move from a given starting position.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4400" dirty="0"/>
              <a:t>Pretend to move in each of these directions and see if we can reach the given destination.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4400" dirty="0"/>
              <a:t>If one of these is the destination, move that way straight to the destination.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4400" dirty="0"/>
              <a:t>If none of these is the destination, add them to a list, and perform the same process just carried out on each of these new positions. 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4400" dirty="0"/>
              <a:t>As each stage is repeated, record how many moves are being made.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4400" dirty="0"/>
              <a:t>Once the destination has been located, see which route took the shortest number of moves, and then use that one.</a:t>
            </a:r>
          </a:p>
        </p:txBody>
      </p:sp>
    </p:spTree>
    <p:extLst>
      <p:ext uri="{BB962C8B-B14F-4D97-AF65-F5344CB8AC3E}">
        <p14:creationId xmlns:p14="http://schemas.microsoft.com/office/powerpoint/2010/main" val="4056960293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">
            <a:extLst>
              <a:ext uri="{FF2B5EF4-FFF2-40B4-BE49-F238E27FC236}">
                <a16:creationId xmlns:a16="http://schemas.microsoft.com/office/drawing/2014/main" xmlns="" id="{AE4AA5C9-C3EE-E23A-B3CD-928E50E52EBD}"/>
              </a:ext>
            </a:extLst>
          </p:cNvPr>
          <p:cNvSpPr/>
          <p:nvPr/>
        </p:nvSpPr>
        <p:spPr>
          <a:xfrm>
            <a:off x="-1" y="3174118"/>
            <a:ext cx="24384001" cy="7626734"/>
          </a:xfrm>
          <a:prstGeom prst="rect">
            <a:avLst/>
          </a:prstGeom>
          <a:solidFill>
            <a:srgbClr val="2F333A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algn="ctr"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1" dirty="0">
              <a:latin typeface="Helvetica Bold" charset="0"/>
              <a:ea typeface="Helvetica Bold" charset="0"/>
              <a:cs typeface="Helvetica Bold" charset="0"/>
            </a:endParaRPr>
          </a:p>
        </p:txBody>
      </p:sp>
      <p:sp>
        <p:nvSpPr>
          <p:cNvPr id="160" name="Polygon"/>
          <p:cNvSpPr/>
          <p:nvPr/>
        </p:nvSpPr>
        <p:spPr>
          <a:xfrm rot="19800000">
            <a:off x="11906981" y="12511776"/>
            <a:ext cx="563027" cy="6501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00A655"/>
          </a:solidFill>
          <a:ln w="12700">
            <a:miter lim="400000"/>
          </a:ln>
        </p:spPr>
        <p:txBody>
          <a:bodyPr lIns="71437" tIns="71437" rIns="71437" bIns="71437"/>
          <a:lstStyle/>
          <a:p>
            <a:pPr algn="ctr" defTabSz="821531">
              <a:defRPr sz="3000">
                <a:solidFill>
                  <a:srgbClr val="00A65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1" dirty="0">
              <a:latin typeface="Helvetica Bold" charset="0"/>
              <a:ea typeface="Helvetica Bold" charset="0"/>
              <a:cs typeface="Helvetica Bold" charset="0"/>
            </a:endParaRPr>
          </a:p>
        </p:txBody>
      </p:sp>
      <p:sp>
        <p:nvSpPr>
          <p:cNvPr id="16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</a:t>
            </a:fld>
            <a:endParaRPr dirty="0"/>
          </a:p>
        </p:txBody>
      </p:sp>
      <p:sp>
        <p:nvSpPr>
          <p:cNvPr id="167" name="Line"/>
          <p:cNvSpPr/>
          <p:nvPr/>
        </p:nvSpPr>
        <p:spPr>
          <a:xfrm>
            <a:off x="721766" y="2540861"/>
            <a:ext cx="358235" cy="1"/>
          </a:xfrm>
          <a:prstGeom prst="line">
            <a:avLst/>
          </a:prstGeom>
          <a:ln w="25400">
            <a:solidFill>
              <a:srgbClr val="00A655"/>
            </a:solidFill>
            <a:miter lim="400000"/>
          </a:ln>
        </p:spPr>
        <p:txBody>
          <a:bodyPr lIns="71437" tIns="71437" rIns="71437" bIns="71437" anchor="ctr"/>
          <a:lstStyle/>
          <a:p>
            <a:pPr algn="ctr"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1" dirty="0">
              <a:latin typeface="Helvetica Bold" charset="0"/>
              <a:ea typeface="Helvetica Bold" charset="0"/>
              <a:cs typeface="Helvetica Bold" charset="0"/>
            </a:endParaRPr>
          </a:p>
        </p:txBody>
      </p:sp>
      <p:sp>
        <p:nvSpPr>
          <p:cNvPr id="168" name="Aims &amp; objectiv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dirty="0"/>
              <a:t>Possible move locations</a:t>
            </a:r>
            <a:endParaRPr dirty="0"/>
          </a:p>
        </p:txBody>
      </p:sp>
      <p:sp>
        <p:nvSpPr>
          <p:cNvPr id="169" name="Robotics with micro:bits"/>
          <p:cNvSpPr txBox="1">
            <a:spLocks noGrp="1"/>
          </p:cNvSpPr>
          <p:nvPr>
            <p:ph type="body" idx="13"/>
          </p:nvPr>
        </p:nvSpPr>
        <p:spPr>
          <a:xfrm>
            <a:off x="721766" y="1664561"/>
            <a:ext cx="18499635" cy="630942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>
            <a:lvl1pPr marL="0" indent="0">
              <a:buSzTx/>
              <a:buNone/>
              <a:defRPr sz="3500">
                <a:solidFill>
                  <a:srgbClr val="929292"/>
                </a:solidFill>
              </a:defRPr>
            </a:lvl1pPr>
          </a:lstStyle>
          <a:p>
            <a:r>
              <a:rPr lang="en-GB" dirty="0"/>
              <a:t>Computer Science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C15A8023-9F88-4197-A887-F9164BA0A8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3234" y="2268118"/>
            <a:ext cx="9965093" cy="9810728"/>
          </a:xfrm>
          <a:prstGeom prst="rect">
            <a:avLst/>
          </a:prstGeom>
          <a:solidFill>
            <a:schemeClr val="bg1"/>
          </a:solidFill>
          <a:ln w="25400">
            <a:miter lim="400000"/>
          </a:ln>
          <a:effectLst>
            <a:outerShdw blurRad="355600" dist="177800" dir="5400000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9739554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">
            <a:extLst>
              <a:ext uri="{FF2B5EF4-FFF2-40B4-BE49-F238E27FC236}">
                <a16:creationId xmlns:a16="http://schemas.microsoft.com/office/drawing/2014/main" xmlns="" id="{AE4AA5C9-C3EE-E23A-B3CD-928E50E52EBD}"/>
              </a:ext>
            </a:extLst>
          </p:cNvPr>
          <p:cNvSpPr/>
          <p:nvPr/>
        </p:nvSpPr>
        <p:spPr>
          <a:xfrm>
            <a:off x="-1" y="3174118"/>
            <a:ext cx="24384001" cy="7626734"/>
          </a:xfrm>
          <a:prstGeom prst="rect">
            <a:avLst/>
          </a:prstGeom>
          <a:solidFill>
            <a:srgbClr val="2F333A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algn="ctr"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1" dirty="0">
              <a:latin typeface="Helvetica Bold" charset="0"/>
              <a:ea typeface="Helvetica Bold" charset="0"/>
              <a:cs typeface="Helvetica Bold" charset="0"/>
            </a:endParaRPr>
          </a:p>
        </p:txBody>
      </p:sp>
      <p:sp>
        <p:nvSpPr>
          <p:cNvPr id="160" name="Polygon"/>
          <p:cNvSpPr/>
          <p:nvPr/>
        </p:nvSpPr>
        <p:spPr>
          <a:xfrm rot="19800000">
            <a:off x="11906981" y="12511776"/>
            <a:ext cx="563027" cy="6501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00A655"/>
          </a:solidFill>
          <a:ln w="12700">
            <a:miter lim="400000"/>
          </a:ln>
        </p:spPr>
        <p:txBody>
          <a:bodyPr lIns="71437" tIns="71437" rIns="71437" bIns="71437"/>
          <a:lstStyle/>
          <a:p>
            <a:pPr algn="ctr" defTabSz="821531">
              <a:defRPr sz="3000">
                <a:solidFill>
                  <a:srgbClr val="00A65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1" dirty="0">
              <a:latin typeface="Helvetica Bold" charset="0"/>
              <a:ea typeface="Helvetica Bold" charset="0"/>
              <a:cs typeface="Helvetica Bold" charset="0"/>
            </a:endParaRPr>
          </a:p>
        </p:txBody>
      </p:sp>
      <p:sp>
        <p:nvSpPr>
          <p:cNvPr id="16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6</a:t>
            </a:fld>
            <a:endParaRPr dirty="0"/>
          </a:p>
        </p:txBody>
      </p:sp>
      <p:sp>
        <p:nvSpPr>
          <p:cNvPr id="167" name="Line"/>
          <p:cNvSpPr/>
          <p:nvPr/>
        </p:nvSpPr>
        <p:spPr>
          <a:xfrm>
            <a:off x="721766" y="2540861"/>
            <a:ext cx="358235" cy="1"/>
          </a:xfrm>
          <a:prstGeom prst="line">
            <a:avLst/>
          </a:prstGeom>
          <a:ln w="25400">
            <a:solidFill>
              <a:srgbClr val="00A655"/>
            </a:solidFill>
            <a:miter lim="400000"/>
          </a:ln>
        </p:spPr>
        <p:txBody>
          <a:bodyPr lIns="71437" tIns="71437" rIns="71437" bIns="71437" anchor="ctr"/>
          <a:lstStyle/>
          <a:p>
            <a:pPr algn="ctr"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1" dirty="0">
              <a:latin typeface="Helvetica Bold" charset="0"/>
              <a:ea typeface="Helvetica Bold" charset="0"/>
              <a:cs typeface="Helvetica Bold" charset="0"/>
            </a:endParaRPr>
          </a:p>
        </p:txBody>
      </p:sp>
      <p:sp>
        <p:nvSpPr>
          <p:cNvPr id="168" name="Aims &amp; objectiv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dirty="0"/>
              <a:t>Where to start?</a:t>
            </a:r>
            <a:endParaRPr dirty="0"/>
          </a:p>
        </p:txBody>
      </p:sp>
      <p:sp>
        <p:nvSpPr>
          <p:cNvPr id="169" name="Robotics with micro:bits"/>
          <p:cNvSpPr txBox="1">
            <a:spLocks noGrp="1"/>
          </p:cNvSpPr>
          <p:nvPr>
            <p:ph type="body" idx="13"/>
          </p:nvPr>
        </p:nvSpPr>
        <p:spPr>
          <a:xfrm>
            <a:off x="721766" y="1664561"/>
            <a:ext cx="18499635" cy="630942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>
            <a:lvl1pPr marL="0" indent="0">
              <a:buSzTx/>
              <a:buNone/>
              <a:defRPr sz="3500">
                <a:solidFill>
                  <a:srgbClr val="929292"/>
                </a:solidFill>
              </a:defRPr>
            </a:lvl1pPr>
          </a:lstStyle>
          <a:p>
            <a:r>
              <a:rPr lang="en-GB" dirty="0"/>
              <a:t>Computer Science</a:t>
            </a:r>
            <a:endParaRPr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F5DF9BB9-0B61-E64D-8222-B03B6AF950E0}"/>
              </a:ext>
            </a:extLst>
          </p:cNvPr>
          <p:cNvGrpSpPr/>
          <p:nvPr/>
        </p:nvGrpSpPr>
        <p:grpSpPr>
          <a:xfrm>
            <a:off x="2518526" y="4264844"/>
            <a:ext cx="19277785" cy="5569625"/>
            <a:chOff x="1734750" y="5179233"/>
            <a:chExt cx="19277785" cy="5569625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xmlns="" id="{FD180C83-5BDC-E6D5-3DCF-183026F18464}"/>
                </a:ext>
              </a:extLst>
            </p:cNvPr>
            <p:cNvSpPr/>
            <p:nvPr/>
          </p:nvSpPr>
          <p:spPr>
            <a:xfrm>
              <a:off x="1734750" y="5179233"/>
              <a:ext cx="19277785" cy="5569625"/>
            </a:xfrm>
            <a:prstGeom prst="roundRect">
              <a:avLst/>
            </a:prstGeom>
            <a:solidFill>
              <a:srgbClr val="00A659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t">
              <a:normAutofit/>
            </a:bodyPr>
            <a:lstStyle/>
            <a:p>
              <a:pPr marL="0" marR="0" indent="0" algn="l" defTabSz="642937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5600" b="1" i="0" u="none" strike="noStrike" cap="all" spc="0" normalizeH="0" baseline="0">
                <a:ln>
                  <a:noFill/>
                </a:ln>
                <a:solidFill>
                  <a:srgbClr val="2F333A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xmlns="" id="{C7ECF918-1900-EC37-1A4B-E8A5D41215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71343" y="6702715"/>
              <a:ext cx="2547835" cy="2552931"/>
            </a:xfrm>
            <a:prstGeom prst="rect">
              <a:avLst/>
            </a:prstGeom>
          </p:spPr>
        </p:pic>
        <p:sp>
          <p:nvSpPr>
            <p:cNvPr id="7" name="This code will tell the robot to navigate through an example maze. This will need adapting to suit your own maze design.">
              <a:extLst>
                <a:ext uri="{FF2B5EF4-FFF2-40B4-BE49-F238E27FC236}">
                  <a16:creationId xmlns:a16="http://schemas.microsoft.com/office/drawing/2014/main" xmlns="" id="{437A645E-55E4-6402-3949-839E0F256CB5}"/>
                </a:ext>
              </a:extLst>
            </p:cNvPr>
            <p:cNvSpPr txBox="1"/>
            <p:nvPr/>
          </p:nvSpPr>
          <p:spPr>
            <a:xfrm>
              <a:off x="5714916" y="5802924"/>
              <a:ext cx="14905734" cy="445314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71437" tIns="71437" rIns="71437" bIns="71437">
              <a:spAutoFit/>
            </a:bodyPr>
            <a:lstStyle>
              <a:lvl1pPr marL="416718" indent="-416718">
                <a:buSzPct val="145000"/>
                <a:buChar char="‣"/>
                <a:defRPr sz="3000">
                  <a:solidFill>
                    <a:srgbClr val="FFFFFF"/>
                  </a:solidFill>
                </a:defRPr>
              </a:lvl1pPr>
            </a:lstStyle>
            <a:p>
              <a:pPr marL="0" indent="0">
                <a:spcBef>
                  <a:spcPts val="600"/>
                </a:spcBef>
                <a:spcAft>
                  <a:spcPts val="600"/>
                </a:spcAft>
                <a:buNone/>
              </a:pPr>
              <a:r>
                <a:rPr lang="en-GB" sz="7000" b="1" dirty="0">
                  <a:latin typeface="Helvetica" panose="020B0403020202020204" pitchFamily="34" charset="0"/>
                </a:rPr>
                <a:t>Where should the algorithm start searching from – the player’s position or the enemy’s? What are the reasons for your answer?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1075507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">
            <a:extLst>
              <a:ext uri="{FF2B5EF4-FFF2-40B4-BE49-F238E27FC236}">
                <a16:creationId xmlns:a16="http://schemas.microsoft.com/office/drawing/2014/main" xmlns="" id="{AE4AA5C9-C3EE-E23A-B3CD-928E50E52EBD}"/>
              </a:ext>
            </a:extLst>
          </p:cNvPr>
          <p:cNvSpPr/>
          <p:nvPr/>
        </p:nvSpPr>
        <p:spPr>
          <a:xfrm>
            <a:off x="-1" y="3174118"/>
            <a:ext cx="24384001" cy="7626734"/>
          </a:xfrm>
          <a:prstGeom prst="rect">
            <a:avLst/>
          </a:prstGeom>
          <a:solidFill>
            <a:srgbClr val="2F333A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algn="ctr"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1" dirty="0">
              <a:latin typeface="Helvetica Bold" charset="0"/>
              <a:ea typeface="Helvetica Bold" charset="0"/>
              <a:cs typeface="Helvetica Bold" charset="0"/>
            </a:endParaRPr>
          </a:p>
        </p:txBody>
      </p:sp>
      <p:sp>
        <p:nvSpPr>
          <p:cNvPr id="160" name="Polygon"/>
          <p:cNvSpPr/>
          <p:nvPr/>
        </p:nvSpPr>
        <p:spPr>
          <a:xfrm rot="19800000">
            <a:off x="11906981" y="12511776"/>
            <a:ext cx="563027" cy="6501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00A655"/>
          </a:solidFill>
          <a:ln w="12700">
            <a:miter lim="400000"/>
          </a:ln>
        </p:spPr>
        <p:txBody>
          <a:bodyPr lIns="71437" tIns="71437" rIns="71437" bIns="71437"/>
          <a:lstStyle/>
          <a:p>
            <a:pPr algn="ctr" defTabSz="821531">
              <a:defRPr sz="3000">
                <a:solidFill>
                  <a:srgbClr val="00A65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1" dirty="0">
              <a:latin typeface="Helvetica Bold" charset="0"/>
              <a:ea typeface="Helvetica Bold" charset="0"/>
              <a:cs typeface="Helvetica Bold" charset="0"/>
            </a:endParaRPr>
          </a:p>
        </p:txBody>
      </p:sp>
      <p:sp>
        <p:nvSpPr>
          <p:cNvPr id="16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7</a:t>
            </a:fld>
            <a:endParaRPr dirty="0"/>
          </a:p>
        </p:txBody>
      </p:sp>
      <p:sp>
        <p:nvSpPr>
          <p:cNvPr id="168" name="Aims &amp; objectiv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dirty="0"/>
              <a:t>Start from the enemy</a:t>
            </a:r>
            <a:endParaRPr dirty="0"/>
          </a:p>
        </p:txBody>
      </p:sp>
      <p:sp>
        <p:nvSpPr>
          <p:cNvPr id="169" name="Robotics with micro:bits"/>
          <p:cNvSpPr txBox="1">
            <a:spLocks noGrp="1"/>
          </p:cNvSpPr>
          <p:nvPr>
            <p:ph type="body" sz="quarter" idx="13"/>
          </p:nvPr>
        </p:nvSpPr>
        <p:spPr>
          <a:xfrm>
            <a:off x="721766" y="1664561"/>
            <a:ext cx="18499635" cy="630942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>
            <a:lvl1pPr marL="0" indent="0">
              <a:buSzTx/>
              <a:buNone/>
              <a:defRPr sz="3500">
                <a:solidFill>
                  <a:srgbClr val="929292"/>
                </a:solidFill>
              </a:defRPr>
            </a:lvl1pPr>
          </a:lstStyle>
          <a:p>
            <a:r>
              <a:rPr lang="en-GB" dirty="0"/>
              <a:t>Computer Science</a:t>
            </a:r>
            <a:endParaRPr dirty="0"/>
          </a:p>
        </p:txBody>
      </p:sp>
      <p:sp>
        <p:nvSpPr>
          <p:cNvPr id="167" name="Line"/>
          <p:cNvSpPr/>
          <p:nvPr/>
        </p:nvSpPr>
        <p:spPr>
          <a:xfrm>
            <a:off x="721766" y="2540861"/>
            <a:ext cx="358235" cy="1"/>
          </a:xfrm>
          <a:prstGeom prst="line">
            <a:avLst/>
          </a:prstGeom>
          <a:ln w="25400">
            <a:solidFill>
              <a:srgbClr val="00A655"/>
            </a:solidFill>
            <a:miter lim="400000"/>
          </a:ln>
        </p:spPr>
        <p:txBody>
          <a:bodyPr lIns="71437" tIns="71437" rIns="71437" bIns="71437" anchor="ctr"/>
          <a:lstStyle/>
          <a:p>
            <a:pPr algn="ctr"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1" dirty="0">
              <a:latin typeface="Helvetica Bold" charset="0"/>
              <a:ea typeface="Helvetica Bold" charset="0"/>
              <a:cs typeface="Helvetica Bold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B009725D-53E0-03DC-EA39-C7F7043D5F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0096" y="1959601"/>
            <a:ext cx="12600000" cy="10136929"/>
          </a:xfrm>
          <a:prstGeom prst="rect">
            <a:avLst/>
          </a:prstGeom>
          <a:solidFill>
            <a:schemeClr val="bg1"/>
          </a:solidFill>
          <a:ln w="25400">
            <a:miter lim="400000"/>
          </a:ln>
          <a:effectLst>
            <a:outerShdw blurRad="355600" dist="177800" dir="5400000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621580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">
            <a:extLst>
              <a:ext uri="{FF2B5EF4-FFF2-40B4-BE49-F238E27FC236}">
                <a16:creationId xmlns:a16="http://schemas.microsoft.com/office/drawing/2014/main" xmlns="" id="{AE4AA5C9-C3EE-E23A-B3CD-928E50E52EBD}"/>
              </a:ext>
            </a:extLst>
          </p:cNvPr>
          <p:cNvSpPr/>
          <p:nvPr/>
        </p:nvSpPr>
        <p:spPr>
          <a:xfrm>
            <a:off x="-1" y="3174118"/>
            <a:ext cx="24384001" cy="7626734"/>
          </a:xfrm>
          <a:prstGeom prst="rect">
            <a:avLst/>
          </a:prstGeom>
          <a:solidFill>
            <a:srgbClr val="2F333A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algn="ctr"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1" dirty="0">
              <a:latin typeface="Helvetica Bold" charset="0"/>
              <a:ea typeface="Helvetica Bold" charset="0"/>
              <a:cs typeface="Helvetica Bold" charset="0"/>
            </a:endParaRPr>
          </a:p>
        </p:txBody>
      </p:sp>
      <p:sp>
        <p:nvSpPr>
          <p:cNvPr id="160" name="Polygon"/>
          <p:cNvSpPr/>
          <p:nvPr/>
        </p:nvSpPr>
        <p:spPr>
          <a:xfrm rot="19800000">
            <a:off x="11906981" y="12511776"/>
            <a:ext cx="563027" cy="6501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00A655"/>
          </a:solidFill>
          <a:ln w="12700">
            <a:miter lim="400000"/>
          </a:ln>
        </p:spPr>
        <p:txBody>
          <a:bodyPr lIns="71437" tIns="71437" rIns="71437" bIns="71437"/>
          <a:lstStyle/>
          <a:p>
            <a:pPr algn="ctr" defTabSz="821531">
              <a:defRPr sz="3000">
                <a:solidFill>
                  <a:srgbClr val="00A65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1" dirty="0">
              <a:latin typeface="Helvetica Bold" charset="0"/>
              <a:ea typeface="Helvetica Bold" charset="0"/>
              <a:cs typeface="Helvetica Bold" charset="0"/>
            </a:endParaRPr>
          </a:p>
        </p:txBody>
      </p:sp>
      <p:sp>
        <p:nvSpPr>
          <p:cNvPr id="16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8</a:t>
            </a:fld>
            <a:endParaRPr dirty="0"/>
          </a:p>
        </p:txBody>
      </p:sp>
      <p:sp>
        <p:nvSpPr>
          <p:cNvPr id="167" name="Line"/>
          <p:cNvSpPr/>
          <p:nvPr/>
        </p:nvSpPr>
        <p:spPr>
          <a:xfrm>
            <a:off x="721766" y="2540861"/>
            <a:ext cx="358235" cy="1"/>
          </a:xfrm>
          <a:prstGeom prst="line">
            <a:avLst/>
          </a:prstGeom>
          <a:ln w="25400">
            <a:solidFill>
              <a:srgbClr val="00A655"/>
            </a:solidFill>
            <a:miter lim="400000"/>
          </a:ln>
        </p:spPr>
        <p:txBody>
          <a:bodyPr lIns="71437" tIns="71437" rIns="71437" bIns="71437" anchor="ctr"/>
          <a:lstStyle/>
          <a:p>
            <a:pPr algn="ctr"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1" dirty="0">
              <a:latin typeface="Helvetica Bold" charset="0"/>
              <a:ea typeface="Helvetica Bold" charset="0"/>
              <a:cs typeface="Helvetica Bold" charset="0"/>
            </a:endParaRPr>
          </a:p>
        </p:txBody>
      </p:sp>
      <p:sp>
        <p:nvSpPr>
          <p:cNvPr id="168" name="Aims &amp; objectiv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dirty="0"/>
              <a:t>Start from the player</a:t>
            </a:r>
            <a:endParaRPr dirty="0"/>
          </a:p>
        </p:txBody>
      </p:sp>
      <p:sp>
        <p:nvSpPr>
          <p:cNvPr id="169" name="Robotics with micro:bits"/>
          <p:cNvSpPr txBox="1">
            <a:spLocks noGrp="1"/>
          </p:cNvSpPr>
          <p:nvPr>
            <p:ph type="body" idx="13"/>
          </p:nvPr>
        </p:nvSpPr>
        <p:spPr>
          <a:xfrm>
            <a:off x="721766" y="1664561"/>
            <a:ext cx="18499635" cy="630942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>
            <a:lvl1pPr marL="0" indent="0">
              <a:buSzTx/>
              <a:buNone/>
              <a:defRPr sz="3500">
                <a:solidFill>
                  <a:srgbClr val="929292"/>
                </a:solidFill>
              </a:defRPr>
            </a:lvl1pPr>
          </a:lstStyle>
          <a:p>
            <a:r>
              <a:rPr lang="en-GB" dirty="0"/>
              <a:t>Computer Science</a:t>
            </a:r>
            <a:endParaRPr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8688A9E5-4229-6FE9-9131-5651C8435E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8168" y="1902791"/>
            <a:ext cx="12600000" cy="10126452"/>
          </a:xfrm>
          <a:prstGeom prst="rect">
            <a:avLst/>
          </a:prstGeom>
          <a:solidFill>
            <a:schemeClr val="bg1"/>
          </a:solidFill>
          <a:ln w="25400">
            <a:miter lim="400000"/>
          </a:ln>
          <a:effectLst>
            <a:outerShdw blurRad="355600" dist="177800" dir="5400000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76610102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Polygon"/>
          <p:cNvSpPr/>
          <p:nvPr/>
        </p:nvSpPr>
        <p:spPr>
          <a:xfrm rot="19800000">
            <a:off x="11906981" y="12511776"/>
            <a:ext cx="563027" cy="6501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00A655"/>
          </a:solidFill>
          <a:ln w="12700">
            <a:miter lim="400000"/>
          </a:ln>
        </p:spPr>
        <p:txBody>
          <a:bodyPr lIns="71437" tIns="71437" rIns="71437" bIns="71437"/>
          <a:lstStyle/>
          <a:p>
            <a:pPr marL="0" marR="0" lvl="0" indent="0" algn="ctr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00A65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3000" b="0" i="0" u="none" strike="noStrike" kern="0" cap="none" spc="0" normalizeH="0" baseline="0" noProof="0" dirty="0">
              <a:ln>
                <a:noFill/>
              </a:ln>
              <a:solidFill>
                <a:srgbClr val="00A655"/>
              </a:solidFill>
              <a:effectLst/>
              <a:uLnTx/>
              <a:uFillTx/>
              <a:latin typeface="Arial Regular" charset="0"/>
              <a:ea typeface="Arial Regular" charset="0"/>
              <a:cs typeface="Arial Regular" charset="0"/>
              <a:sym typeface="Helvetica Neue Medium"/>
            </a:endParaRPr>
          </a:p>
        </p:txBody>
      </p:sp>
      <p:sp>
        <p:nvSpPr>
          <p:cNvPr id="24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pPr marL="0" marR="0" lvl="0" indent="0" algn="ctr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22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 panose="020B0403020202020204" pitchFamily="34" charset="0"/>
                <a:sym typeface="Helvetica"/>
              </a:rPr>
              <a:pPr marL="0" marR="0" lvl="0" indent="0" algn="ctr" defTabSz="821531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sz="2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" panose="020B0403020202020204" pitchFamily="34" charset="0"/>
              <a:sym typeface="Helvetica"/>
            </a:endParaRPr>
          </a:p>
        </p:txBody>
      </p:sp>
      <p:sp>
        <p:nvSpPr>
          <p:cNvPr id="252" name="Line"/>
          <p:cNvSpPr/>
          <p:nvPr/>
        </p:nvSpPr>
        <p:spPr>
          <a:xfrm>
            <a:off x="721766" y="2159861"/>
            <a:ext cx="358235" cy="1"/>
          </a:xfrm>
          <a:prstGeom prst="line">
            <a:avLst/>
          </a:prstGeom>
          <a:ln w="25400">
            <a:solidFill>
              <a:srgbClr val="00A655"/>
            </a:solidFill>
            <a:miter lim="400000"/>
          </a:ln>
        </p:spPr>
        <p:txBody>
          <a:bodyPr lIns="71437" tIns="71437" rIns="71437" bIns="71437" anchor="ctr"/>
          <a:lstStyle/>
          <a:p>
            <a:pPr marL="0" marR="0" lvl="0" indent="0" algn="ctr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3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Regular" charset="0"/>
              <a:ea typeface="Arial Regular" charset="0"/>
              <a:cs typeface="Arial Regular" charset="0"/>
              <a:sym typeface="Helvetica Neue Medium"/>
            </a:endParaRPr>
          </a:p>
        </p:txBody>
      </p:sp>
      <p:sp>
        <p:nvSpPr>
          <p:cNvPr id="253" name="Task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5600"/>
            </a:lvl1pPr>
          </a:lstStyle>
          <a:p>
            <a:r>
              <a:rPr lang="en-GB" b="1" dirty="0">
                <a:latin typeface="Helvetica" panose="020B0403020202020204" pitchFamily="34" charset="0"/>
                <a:ea typeface="Arial" charset="0"/>
                <a:cs typeface="Arial" charset="0"/>
              </a:rPr>
              <a:t>Algorithm pseudocode</a:t>
            </a:r>
          </a:p>
        </p:txBody>
      </p:sp>
      <p:sp>
        <p:nvSpPr>
          <p:cNvPr id="254" name="Prototyping &amp; modelling"/>
          <p:cNvSpPr txBox="1">
            <a:spLocks noGrp="1"/>
          </p:cNvSpPr>
          <p:nvPr>
            <p:ph type="body" idx="13"/>
          </p:nvPr>
        </p:nvSpPr>
        <p:spPr>
          <a:xfrm>
            <a:off x="721766" y="1183653"/>
            <a:ext cx="18499635" cy="630942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>
            <a:lvl1pPr marL="0" indent="0">
              <a:buSzTx/>
              <a:buNone/>
              <a:defRPr sz="3500">
                <a:solidFill>
                  <a:srgbClr val="929292"/>
                </a:solidFill>
              </a:defRPr>
            </a:lvl1pPr>
          </a:lstStyle>
          <a:p>
            <a:r>
              <a:rPr lang="en-GB" dirty="0">
                <a:latin typeface="Helvetica Light" panose="020B0403020202020204" pitchFamily="34" charset="0"/>
              </a:rPr>
              <a:t>Computer Science</a:t>
            </a:r>
            <a:endParaRPr dirty="0">
              <a:latin typeface="Helvetica Light" panose="020B0403020202020204" pitchFamily="34" charset="0"/>
            </a:endParaRPr>
          </a:p>
        </p:txBody>
      </p:sp>
      <p:sp>
        <p:nvSpPr>
          <p:cNvPr id="255" name="Line"/>
          <p:cNvSpPr/>
          <p:nvPr/>
        </p:nvSpPr>
        <p:spPr>
          <a:xfrm>
            <a:off x="721766" y="2159861"/>
            <a:ext cx="358235" cy="1"/>
          </a:xfrm>
          <a:prstGeom prst="line">
            <a:avLst/>
          </a:prstGeom>
          <a:ln w="25400">
            <a:solidFill>
              <a:srgbClr val="00A655"/>
            </a:solidFill>
            <a:miter lim="400000"/>
          </a:ln>
        </p:spPr>
        <p:txBody>
          <a:bodyPr lIns="71437" tIns="71437" rIns="71437" bIns="71437" anchor="ctr"/>
          <a:lstStyle/>
          <a:p>
            <a:pPr marL="0" marR="0" lvl="0" indent="0" algn="ctr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3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Regular" charset="0"/>
              <a:ea typeface="Arial Regular" charset="0"/>
              <a:cs typeface="Arial Regular" charset="0"/>
              <a:sym typeface="Helvetica Neue Medium"/>
            </a:endParaRPr>
          </a:p>
        </p:txBody>
      </p:sp>
      <p:sp>
        <p:nvSpPr>
          <p:cNvPr id="245" name="Rectangle"/>
          <p:cNvSpPr/>
          <p:nvPr/>
        </p:nvSpPr>
        <p:spPr>
          <a:xfrm>
            <a:off x="-1" y="3416060"/>
            <a:ext cx="24397892" cy="10150650"/>
          </a:xfrm>
          <a:prstGeom prst="rect">
            <a:avLst/>
          </a:prstGeom>
          <a:solidFill>
            <a:srgbClr val="27333A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marL="0" marR="0" lvl="0" indent="0" algn="ctr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2F333A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3000" b="0" i="0" u="none" strike="noStrike" kern="0" cap="none" spc="0" normalizeH="0" baseline="0" noProof="0" dirty="0">
              <a:ln>
                <a:noFill/>
              </a:ln>
              <a:solidFill>
                <a:srgbClr val="2F333A"/>
              </a:solidFill>
              <a:effectLst/>
              <a:uLnTx/>
              <a:uFillTx/>
              <a:latin typeface="Arial Regular" charset="0"/>
              <a:ea typeface="Arial Regular" charset="0"/>
              <a:cs typeface="Arial Regular" charset="0"/>
              <a:sym typeface="Helvetica Neue Medium"/>
            </a:endParaRPr>
          </a:p>
        </p:txBody>
      </p:sp>
      <p:sp>
        <p:nvSpPr>
          <p:cNvPr id="5" name="This code will tell the robot to navigate through an example maze. This will need adapting to suit your own maze design.">
            <a:extLst>
              <a:ext uri="{FF2B5EF4-FFF2-40B4-BE49-F238E27FC236}">
                <a16:creationId xmlns:a16="http://schemas.microsoft.com/office/drawing/2014/main" xmlns="" id="{C6A5C4F6-D7BE-F541-09B4-86B0AB345F9E}"/>
              </a:ext>
            </a:extLst>
          </p:cNvPr>
          <p:cNvSpPr txBox="1"/>
          <p:nvPr/>
        </p:nvSpPr>
        <p:spPr>
          <a:xfrm>
            <a:off x="403217" y="3707462"/>
            <a:ext cx="22867329" cy="93775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71437" tIns="71437" rIns="71437" bIns="71437">
            <a:spAutoFit/>
          </a:bodyPr>
          <a:lstStyle>
            <a:lvl1pPr marL="416718" indent="-416718">
              <a:buSzPct val="145000"/>
              <a:buChar char="‣"/>
              <a:defRPr sz="3000">
                <a:solidFill>
                  <a:srgbClr val="FFFFFF"/>
                </a:solidFill>
              </a:defRPr>
            </a:lvl1pPr>
          </a:lstStyle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3500" dirty="0">
                <a:latin typeface="Consolas" panose="020B0609020204030204" pitchFamily="49" charset="0"/>
              </a:rPr>
              <a:t> Create array </a:t>
            </a:r>
            <a:r>
              <a:rPr lang="en-GB" sz="3500" i="1" dirty="0" err="1">
                <a:latin typeface="Consolas" panose="020B0609020204030204" pitchFamily="49" charset="0"/>
              </a:rPr>
              <a:t>toVisit</a:t>
            </a:r>
            <a:r>
              <a:rPr lang="en-GB" sz="3500" i="1" dirty="0">
                <a:latin typeface="Consolas" panose="020B0609020204030204" pitchFamily="49" charset="0"/>
              </a:rPr>
              <a:t> </a:t>
            </a:r>
            <a:r>
              <a:rPr lang="en-GB" sz="3500" dirty="0">
                <a:latin typeface="Consolas" panose="020B0609020204030204" pitchFamily="49" charset="0"/>
              </a:rPr>
              <a:t>of positions to visit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3500" dirty="0">
                <a:latin typeface="Consolas" panose="020B0609020204030204" pitchFamily="49" charset="0"/>
              </a:rPr>
              <a:t> Create 2D array </a:t>
            </a:r>
            <a:r>
              <a:rPr lang="en-GB" sz="3500" i="1" dirty="0">
                <a:latin typeface="Consolas" panose="020B0609020204030204" pitchFamily="49" charset="0"/>
              </a:rPr>
              <a:t>visited</a:t>
            </a:r>
            <a:r>
              <a:rPr lang="en-GB" sz="3500" dirty="0">
                <a:latin typeface="Consolas" panose="020B0609020204030204" pitchFamily="49" charset="0"/>
              </a:rPr>
              <a:t> of positions visited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3500" dirty="0">
                <a:latin typeface="Consolas" panose="020B0609020204030204" pitchFamily="49" charset="0"/>
              </a:rPr>
              <a:t> Add the start position to the </a:t>
            </a:r>
            <a:r>
              <a:rPr lang="en-GB" sz="3500" i="1" dirty="0" err="1">
                <a:latin typeface="Consolas" panose="020B0609020204030204" pitchFamily="49" charset="0"/>
              </a:rPr>
              <a:t>toVisit</a:t>
            </a:r>
            <a:r>
              <a:rPr lang="en-GB" sz="3500" i="1" dirty="0">
                <a:latin typeface="Consolas" panose="020B0609020204030204" pitchFamily="49" charset="0"/>
              </a:rPr>
              <a:t> </a:t>
            </a:r>
            <a:r>
              <a:rPr lang="en-GB" sz="3500" dirty="0">
                <a:latin typeface="Consolas" panose="020B0609020204030204" pitchFamily="49" charset="0"/>
              </a:rPr>
              <a:t>array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3500" dirty="0">
                <a:latin typeface="Consolas" panose="020B0609020204030204" pitchFamily="49" charset="0"/>
              </a:rPr>
              <a:t> While there are still positions in </a:t>
            </a:r>
            <a:r>
              <a:rPr lang="en-GB" sz="3500" i="1" dirty="0" err="1">
                <a:latin typeface="Consolas" panose="020B0609020204030204" pitchFamily="49" charset="0"/>
              </a:rPr>
              <a:t>toVisit</a:t>
            </a:r>
            <a:r>
              <a:rPr lang="en-GB" sz="3500" dirty="0">
                <a:latin typeface="Consolas" panose="020B0609020204030204" pitchFamily="49" charset="0"/>
              </a:rPr>
              <a:t>: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3500" dirty="0">
                <a:latin typeface="Consolas" panose="020B0609020204030204" pitchFamily="49" charset="0"/>
              </a:rPr>
              <a:t>      set </a:t>
            </a:r>
            <a:r>
              <a:rPr lang="en-GB" sz="3500" i="1" dirty="0">
                <a:latin typeface="Consolas" panose="020B0609020204030204" pitchFamily="49" charset="0"/>
              </a:rPr>
              <a:t>visiting </a:t>
            </a:r>
            <a:r>
              <a:rPr lang="en-GB" sz="3500" dirty="0">
                <a:latin typeface="Consolas" panose="020B0609020204030204" pitchFamily="49" charset="0"/>
              </a:rPr>
              <a:t>as the position at end of the </a:t>
            </a:r>
            <a:r>
              <a:rPr lang="en-GB" sz="3500" i="1" dirty="0" err="1">
                <a:latin typeface="Consolas" panose="020B0609020204030204" pitchFamily="49" charset="0"/>
              </a:rPr>
              <a:t>toVisit</a:t>
            </a:r>
            <a:r>
              <a:rPr lang="en-GB" sz="3500" dirty="0">
                <a:latin typeface="Consolas" panose="020B0609020204030204" pitchFamily="49" charset="0"/>
              </a:rPr>
              <a:t> array and remove it from the array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3500" dirty="0">
                <a:latin typeface="Consolas" panose="020B0609020204030204" pitchFamily="49" charset="0"/>
              </a:rPr>
              <a:t>      add the </a:t>
            </a:r>
            <a:r>
              <a:rPr lang="en-GB" sz="3500" i="1" dirty="0">
                <a:latin typeface="Consolas" panose="020B0609020204030204" pitchFamily="49" charset="0"/>
              </a:rPr>
              <a:t>visiting </a:t>
            </a:r>
            <a:r>
              <a:rPr lang="en-GB" sz="3500" dirty="0">
                <a:latin typeface="Consolas" panose="020B0609020204030204" pitchFamily="49" charset="0"/>
              </a:rPr>
              <a:t>position to the </a:t>
            </a:r>
            <a:r>
              <a:rPr lang="en-GB" sz="3500" i="1" dirty="0">
                <a:latin typeface="Consolas" panose="020B0609020204030204" pitchFamily="49" charset="0"/>
              </a:rPr>
              <a:t>visited</a:t>
            </a:r>
            <a:r>
              <a:rPr lang="en-GB" sz="3500" dirty="0">
                <a:latin typeface="Consolas" panose="020B0609020204030204" pitchFamily="49" charset="0"/>
              </a:rPr>
              <a:t> array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3500" dirty="0">
                <a:latin typeface="Consolas" panose="020B0609020204030204" pitchFamily="49" charset="0"/>
              </a:rPr>
              <a:t>      if </a:t>
            </a:r>
            <a:r>
              <a:rPr lang="en-GB" sz="3500" i="1" dirty="0">
                <a:latin typeface="Consolas" panose="020B0609020204030204" pitchFamily="49" charset="0"/>
              </a:rPr>
              <a:t>visiting</a:t>
            </a:r>
            <a:r>
              <a:rPr lang="en-GB" sz="3500" dirty="0">
                <a:latin typeface="Consolas" panose="020B0609020204030204" pitchFamily="49" charset="0"/>
              </a:rPr>
              <a:t> is our destination position: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3500" dirty="0">
                <a:latin typeface="Consolas" panose="020B0609020204030204" pitchFamily="49" charset="0"/>
              </a:rPr>
              <a:t>           leave the loop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3500" dirty="0">
                <a:latin typeface="Consolas" panose="020B0609020204030204" pitchFamily="49" charset="0"/>
              </a:rPr>
              <a:t>      check the positions surrounding </a:t>
            </a:r>
            <a:r>
              <a:rPr lang="en-GB" sz="3500" i="1" dirty="0">
                <a:latin typeface="Consolas" panose="020B0609020204030204" pitchFamily="49" charset="0"/>
              </a:rPr>
              <a:t>visiting</a:t>
            </a:r>
            <a:r>
              <a:rPr lang="en-GB" sz="3500" dirty="0">
                <a:latin typeface="Consolas" panose="020B0609020204030204" pitchFamily="49" charset="0"/>
              </a:rPr>
              <a:t> as </a:t>
            </a:r>
            <a:r>
              <a:rPr lang="en-GB" sz="3500" i="1" dirty="0">
                <a:latin typeface="Consolas" panose="020B0609020204030204" pitchFamily="49" charset="0"/>
              </a:rPr>
              <a:t>surrounding</a:t>
            </a:r>
            <a:r>
              <a:rPr lang="en-GB" sz="3500" dirty="0">
                <a:latin typeface="Consolas" panose="020B0609020204030204" pitchFamily="49" charset="0"/>
              </a:rPr>
              <a:t>: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3500" dirty="0">
                <a:latin typeface="Consolas" panose="020B0609020204030204" pitchFamily="49" charset="0"/>
              </a:rPr>
              <a:t>           if we have not visited </a:t>
            </a:r>
            <a:r>
              <a:rPr lang="en-GB" sz="3500" i="1" dirty="0">
                <a:latin typeface="Consolas" panose="020B0609020204030204" pitchFamily="49" charset="0"/>
              </a:rPr>
              <a:t>surrounding</a:t>
            </a:r>
            <a:r>
              <a:rPr lang="en-GB" sz="3500" dirty="0">
                <a:latin typeface="Consolas" panose="020B0609020204030204" pitchFamily="49" charset="0"/>
              </a:rPr>
              <a:t> before: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3500" dirty="0">
                <a:latin typeface="Consolas" panose="020B0609020204030204" pitchFamily="49" charset="0"/>
              </a:rPr>
              <a:t>                add </a:t>
            </a:r>
            <a:r>
              <a:rPr lang="en-GB" sz="3500" i="1" dirty="0">
                <a:latin typeface="Consolas" panose="020B0609020204030204" pitchFamily="49" charset="0"/>
              </a:rPr>
              <a:t>surrounding </a:t>
            </a:r>
            <a:r>
              <a:rPr lang="en-GB" sz="3500" dirty="0">
                <a:latin typeface="Consolas" panose="020B0609020204030204" pitchFamily="49" charset="0"/>
              </a:rPr>
              <a:t>to the </a:t>
            </a:r>
            <a:r>
              <a:rPr lang="en-GB" sz="3500" i="1" dirty="0" err="1">
                <a:latin typeface="Consolas" panose="020B0609020204030204" pitchFamily="49" charset="0"/>
              </a:rPr>
              <a:t>toVisit</a:t>
            </a:r>
            <a:r>
              <a:rPr lang="en-GB" sz="3500" dirty="0">
                <a:latin typeface="Consolas" panose="020B0609020204030204" pitchFamily="49" charset="0"/>
              </a:rPr>
              <a:t> array with a distance travelled of </a:t>
            </a:r>
            <a:r>
              <a:rPr lang="en-GB" sz="3500" i="1" dirty="0">
                <a:latin typeface="Consolas" panose="020B0609020204030204" pitchFamily="49" charset="0"/>
              </a:rPr>
              <a:t>visiting </a:t>
            </a:r>
            <a:br>
              <a:rPr lang="en-GB" sz="3500" i="1" dirty="0">
                <a:latin typeface="Consolas" panose="020B0609020204030204" pitchFamily="49" charset="0"/>
              </a:rPr>
            </a:br>
            <a:r>
              <a:rPr lang="en-GB" sz="3500" i="1" dirty="0">
                <a:latin typeface="Consolas" panose="020B0609020204030204" pitchFamily="49" charset="0"/>
              </a:rPr>
              <a:t>                </a:t>
            </a:r>
            <a:r>
              <a:rPr lang="en-GB" sz="3500" dirty="0">
                <a:latin typeface="Consolas" panose="020B0609020204030204" pitchFamily="49" charset="0"/>
              </a:rPr>
              <a:t>distance travelled + 1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3500" dirty="0">
                <a:latin typeface="Consolas" panose="020B0609020204030204" pitchFamily="49" charset="0"/>
              </a:rPr>
              <a:t> Check the positions surrounding the start position for the shortest distance travelled and</a:t>
            </a:r>
            <a:br>
              <a:rPr lang="en-GB" sz="3500" dirty="0">
                <a:latin typeface="Consolas" panose="020B0609020204030204" pitchFamily="49" charset="0"/>
              </a:rPr>
            </a:br>
            <a:r>
              <a:rPr lang="en-GB" sz="3500" dirty="0">
                <a:latin typeface="Consolas" panose="020B0609020204030204" pitchFamily="49" charset="0"/>
              </a:rPr>
              <a:t> move to that position</a:t>
            </a:r>
          </a:p>
        </p:txBody>
      </p:sp>
    </p:spTree>
    <p:extLst>
      <p:ext uri="{BB962C8B-B14F-4D97-AF65-F5344CB8AC3E}">
        <p14:creationId xmlns:p14="http://schemas.microsoft.com/office/powerpoint/2010/main" val="3392355854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 Neue Light"/>
        <a:ea typeface="Helvetica Neue Light"/>
        <a:cs typeface="Helvetica Neue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t">
        <a:normAutofit/>
      </a:bodyPr>
      <a:lstStyle>
        <a:defPPr marL="0" marR="0" indent="0" algn="l" defTabSz="64293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600" b="1" i="0" u="none" strike="noStrike" cap="all" spc="0" normalizeH="0" baseline="0">
            <a:ln>
              <a:noFill/>
            </a:ln>
            <a:solidFill>
              <a:srgbClr val="2F333A"/>
            </a:solidFill>
            <a:effectLst/>
            <a:uFillTx/>
            <a:latin typeface="Helvetica"/>
            <a:ea typeface="Helvetica"/>
            <a:cs typeface="Helvetica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63500" cap="flat">
          <a:solidFill>
            <a:srgbClr val="00A655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l" defTabSz="64293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1_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A655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63500" cap="flat">
          <a:solidFill>
            <a:srgbClr val="00A655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l" defTabSz="64293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 Neue Light"/>
        <a:ea typeface="Helvetica Neue Light"/>
        <a:cs typeface="Helvetica Neue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t">
        <a:normAutofit/>
      </a:bodyPr>
      <a:lstStyle>
        <a:defPPr marL="0" marR="0" indent="0" algn="l" defTabSz="64293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600" b="1" i="0" u="none" strike="noStrike" cap="all" spc="0" normalizeH="0" baseline="0">
            <a:ln>
              <a:noFill/>
            </a:ln>
            <a:solidFill>
              <a:srgbClr val="2F333A"/>
            </a:solidFill>
            <a:effectLst/>
            <a:uFillTx/>
            <a:latin typeface="Helvetica"/>
            <a:ea typeface="Helvetica"/>
            <a:cs typeface="Helvetica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63500" cap="flat">
          <a:solidFill>
            <a:srgbClr val="00A655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l" defTabSz="64293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Override1.xml><?xml version="1.0" encoding="utf-8"?>
<a:themeOverride xmlns:a="http://schemas.openxmlformats.org/drawingml/2006/main">
  <a:clrScheme name="White">
    <a:dk1>
      <a:srgbClr val="000000"/>
    </a:dk1>
    <a:lt1>
      <a:srgbClr val="FFFFFF"/>
    </a:lt1>
    <a:dk2>
      <a:srgbClr val="5E5E5E"/>
    </a:dk2>
    <a:lt2>
      <a:srgbClr val="D6D5D5"/>
    </a:lt2>
    <a:accent1>
      <a:srgbClr val="00A2FF"/>
    </a:accent1>
    <a:accent2>
      <a:srgbClr val="16E7CF"/>
    </a:accent2>
    <a:accent3>
      <a:srgbClr val="61D836"/>
    </a:accent3>
    <a:accent4>
      <a:srgbClr val="FAE232"/>
    </a:accent4>
    <a:accent5>
      <a:srgbClr val="FF644E"/>
    </a:accent5>
    <a:accent6>
      <a:srgbClr val="EF5FA7"/>
    </a:accent6>
    <a:hlink>
      <a:srgbClr val="0000FF"/>
    </a:hlink>
    <a:folHlink>
      <a:srgbClr val="FF00F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16152</TotalTime>
  <Words>1660</Words>
  <Application>Microsoft Office PowerPoint</Application>
  <PresentationFormat>Custom</PresentationFormat>
  <Paragraphs>224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20</vt:i4>
      </vt:variant>
    </vt:vector>
  </HeadingPairs>
  <TitlesOfParts>
    <vt:vector size="32" baseType="lpstr">
      <vt:lpstr>Arial</vt:lpstr>
      <vt:lpstr>Arial Bold</vt:lpstr>
      <vt:lpstr>Arial Regular</vt:lpstr>
      <vt:lpstr>Consolas</vt:lpstr>
      <vt:lpstr>Helvetica</vt:lpstr>
      <vt:lpstr>Helvetica Bold</vt:lpstr>
      <vt:lpstr>Helvetica Light</vt:lpstr>
      <vt:lpstr>Helvetica Neue</vt:lpstr>
      <vt:lpstr>Helvetica Neue Light</vt:lpstr>
      <vt:lpstr>Helvetica Neue Medium</vt:lpstr>
      <vt:lpstr>White</vt:lpstr>
      <vt:lpstr>1_White</vt:lpstr>
      <vt:lpstr>PowerPoint Presentation</vt:lpstr>
      <vt:lpstr>Aims &amp; objectives</vt:lpstr>
      <vt:lpstr>What is our a-mazing game?</vt:lpstr>
      <vt:lpstr>What is a search algorithm?</vt:lpstr>
      <vt:lpstr>Possible move locations</vt:lpstr>
      <vt:lpstr>Where to start?</vt:lpstr>
      <vt:lpstr>Start from the enemy</vt:lpstr>
      <vt:lpstr>Start from the player</vt:lpstr>
      <vt:lpstr>Algorithm pseudocode</vt:lpstr>
      <vt:lpstr>Algorithm step 1</vt:lpstr>
      <vt:lpstr>Algorithm step 2</vt:lpstr>
      <vt:lpstr>Algorithm step 3</vt:lpstr>
      <vt:lpstr>Algorithm step 4</vt:lpstr>
      <vt:lpstr>Algorithm step 5</vt:lpstr>
      <vt:lpstr>Algorithm step 6</vt:lpstr>
      <vt:lpstr>Algorithm step 7</vt:lpstr>
      <vt:lpstr>Algorithm step 8</vt:lpstr>
      <vt:lpstr>Algorithm step 9</vt:lpstr>
      <vt:lpstr>Algorithm step 10</vt:lpstr>
      <vt:lpstr>conclusion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alasdair.trench</dc:creator>
  <cp:lastModifiedBy>Microsoft account</cp:lastModifiedBy>
  <cp:revision>265</cp:revision>
  <cp:lastPrinted>2023-03-29T10:15:03Z</cp:lastPrinted>
  <dcterms:modified xsi:type="dcterms:W3CDTF">2023-04-05T12:10:49Z</dcterms:modified>
</cp:coreProperties>
</file>